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67" r:id="rId5"/>
    <p:sldId id="274" r:id="rId6"/>
    <p:sldId id="272" r:id="rId7"/>
    <p:sldId id="258" r:id="rId8"/>
    <p:sldId id="259" r:id="rId9"/>
    <p:sldId id="262" r:id="rId10"/>
    <p:sldId id="263" r:id="rId11"/>
    <p:sldId id="276" r:id="rId12"/>
    <p:sldId id="277" r:id="rId13"/>
    <p:sldId id="278" r:id="rId14"/>
    <p:sldId id="279" r:id="rId15"/>
    <p:sldId id="280" r:id="rId16"/>
    <p:sldId id="273" r:id="rId17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00DF6ED-DAF9-4F28-5CF5-20177217DC51}">
  <a:tblStyle styleId="{F00DF6ED-DAF9-4F28-5CF5-20177217DC51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6CCCC1-C26E-4A32-8783-BD6012330022}" type="doc">
      <dgm:prSet loTypeId="urn:microsoft.com/office/officeart/2005/8/layout/h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D348939-FD60-4CE7-B1EA-448916706A69}">
      <dgm:prSet phldrT="[Текст]" custT="1"/>
      <dgm:spPr/>
      <dgm:t>
        <a:bodyPr/>
        <a:lstStyle/>
        <a:p>
          <a:r>
            <a:rPr lang="ru-RU" sz="1600" dirty="0" err="1" smtClean="0"/>
            <a:t>Займ</a:t>
          </a:r>
          <a:r>
            <a:rPr lang="ru-RU" sz="1600" dirty="0" smtClean="0"/>
            <a:t> на строительство до 30 </a:t>
          </a:r>
          <a:r>
            <a:rPr lang="ru-RU" sz="1600" dirty="0" err="1" smtClean="0"/>
            <a:t>млн.руб</a:t>
          </a:r>
          <a:r>
            <a:rPr lang="ru-RU" sz="1600" dirty="0" smtClean="0"/>
            <a:t>. до 5 лет под  5% годовых. </a:t>
          </a:r>
          <a:endParaRPr lang="ru-RU" sz="1600" dirty="0"/>
        </a:p>
      </dgm:t>
    </dgm:pt>
    <dgm:pt modelId="{04043CF7-D238-433D-BC68-CB96DF2CD71A}" type="parTrans" cxnId="{5D76A534-B829-41C9-8876-43E416497227}">
      <dgm:prSet/>
      <dgm:spPr/>
      <dgm:t>
        <a:bodyPr/>
        <a:lstStyle/>
        <a:p>
          <a:endParaRPr lang="ru-RU"/>
        </a:p>
      </dgm:t>
    </dgm:pt>
    <dgm:pt modelId="{FD6D277C-0767-4720-BE0B-560375C2330C}" type="sibTrans" cxnId="{5D76A534-B829-41C9-8876-43E416497227}">
      <dgm:prSet/>
      <dgm:spPr/>
      <dgm:t>
        <a:bodyPr/>
        <a:lstStyle/>
        <a:p>
          <a:endParaRPr lang="ru-RU"/>
        </a:p>
      </dgm:t>
    </dgm:pt>
    <dgm:pt modelId="{E3687C58-936C-42DA-819B-131985D149F0}">
      <dgm:prSet phldrT="[Текст]" custT="1"/>
      <dgm:spPr/>
      <dgm:t>
        <a:bodyPr/>
        <a:lstStyle/>
        <a:p>
          <a:r>
            <a:rPr lang="ru-RU" sz="1600" dirty="0" err="1" smtClean="0"/>
            <a:t>Микрозайм</a:t>
          </a:r>
          <a:r>
            <a:rPr lang="ru-RU" sz="1600" dirty="0" smtClean="0"/>
            <a:t> до 5 </a:t>
          </a:r>
          <a:r>
            <a:rPr lang="ru-RU" sz="1600" dirty="0" err="1" smtClean="0"/>
            <a:t>млн.руб</a:t>
          </a:r>
          <a:r>
            <a:rPr lang="ru-RU" sz="1600" dirty="0" smtClean="0"/>
            <a:t>. до 3 лет под 4,5% годовых. </a:t>
          </a:r>
          <a:endParaRPr lang="ru-RU" sz="1600" dirty="0"/>
        </a:p>
      </dgm:t>
    </dgm:pt>
    <dgm:pt modelId="{A18AFD3E-033B-4690-9B27-7850AC34819B}" type="parTrans" cxnId="{061EA539-13F1-4859-AD74-C1F20D409CD0}">
      <dgm:prSet/>
      <dgm:spPr/>
      <dgm:t>
        <a:bodyPr/>
        <a:lstStyle/>
        <a:p>
          <a:endParaRPr lang="ru-RU"/>
        </a:p>
      </dgm:t>
    </dgm:pt>
    <dgm:pt modelId="{33A9F658-CDA6-4019-8531-C64B54EB9B95}" type="sibTrans" cxnId="{061EA539-13F1-4859-AD74-C1F20D409CD0}">
      <dgm:prSet/>
      <dgm:spPr/>
      <dgm:t>
        <a:bodyPr/>
        <a:lstStyle/>
        <a:p>
          <a:endParaRPr lang="ru-RU"/>
        </a:p>
      </dgm:t>
    </dgm:pt>
    <dgm:pt modelId="{F1522797-C280-4C44-AD09-4D4E8E04690A}">
      <dgm:prSet phldrT="[Текст]" custT="1"/>
      <dgm:spPr/>
      <dgm:t>
        <a:bodyPr/>
        <a:lstStyle/>
        <a:p>
          <a:r>
            <a:rPr lang="ru-RU" sz="1600" dirty="0" err="1" smtClean="0"/>
            <a:t>Займ</a:t>
          </a:r>
          <a:r>
            <a:rPr lang="ru-RU" sz="1600" dirty="0" smtClean="0"/>
            <a:t> на закупку оборудования до 20 </a:t>
          </a:r>
          <a:r>
            <a:rPr lang="ru-RU" sz="1600" dirty="0" err="1" smtClean="0"/>
            <a:t>млн.руб</a:t>
          </a:r>
          <a:r>
            <a:rPr lang="ru-RU" sz="1600" dirty="0" smtClean="0"/>
            <a:t>. до 5 лет под  5% годовых. </a:t>
          </a:r>
          <a:endParaRPr lang="ru-RU" sz="1600" dirty="0"/>
        </a:p>
      </dgm:t>
    </dgm:pt>
    <dgm:pt modelId="{FE29E66F-D20D-4265-81C1-31F537EB86AA}" type="parTrans" cxnId="{A4FE4F59-D460-40D3-B84A-B91FF7E5A0C1}">
      <dgm:prSet/>
      <dgm:spPr/>
      <dgm:t>
        <a:bodyPr/>
        <a:lstStyle/>
        <a:p>
          <a:endParaRPr lang="ru-RU"/>
        </a:p>
      </dgm:t>
    </dgm:pt>
    <dgm:pt modelId="{7042205B-35B4-465E-975A-F72A0A5D2A92}" type="sibTrans" cxnId="{A4FE4F59-D460-40D3-B84A-B91FF7E5A0C1}">
      <dgm:prSet/>
      <dgm:spPr/>
      <dgm:t>
        <a:bodyPr/>
        <a:lstStyle/>
        <a:p>
          <a:endParaRPr lang="ru-RU"/>
        </a:p>
      </dgm:t>
    </dgm:pt>
    <dgm:pt modelId="{B32AD7E5-FBC1-4C52-B731-53F3165BC9B6}">
      <dgm:prSet phldrT="[Текст]" custT="1"/>
      <dgm:spPr/>
      <dgm:t>
        <a:bodyPr/>
        <a:lstStyle/>
        <a:p>
          <a:r>
            <a:rPr lang="ru-RU" sz="1800" dirty="0" smtClean="0"/>
            <a:t>Бесплатное предоставление земельных участков</a:t>
          </a:r>
          <a:endParaRPr lang="ru-RU" sz="1800" dirty="0"/>
        </a:p>
      </dgm:t>
    </dgm:pt>
    <dgm:pt modelId="{AE4097B9-A857-4FD6-AAA4-07B61F10C794}" type="parTrans" cxnId="{C948E79D-71C0-4D49-ACEA-F4F5C93BA9AB}">
      <dgm:prSet/>
      <dgm:spPr/>
      <dgm:t>
        <a:bodyPr/>
        <a:lstStyle/>
        <a:p>
          <a:endParaRPr lang="ru-RU"/>
        </a:p>
      </dgm:t>
    </dgm:pt>
    <dgm:pt modelId="{57B99B0C-5172-4331-BB9C-02A5F1A06DA0}" type="sibTrans" cxnId="{C948E79D-71C0-4D49-ACEA-F4F5C93BA9AB}">
      <dgm:prSet/>
      <dgm:spPr/>
      <dgm:t>
        <a:bodyPr/>
        <a:lstStyle/>
        <a:p>
          <a:endParaRPr lang="ru-RU"/>
        </a:p>
      </dgm:t>
    </dgm:pt>
    <dgm:pt modelId="{15D8687C-0124-454C-A5EB-08883EF3E011}">
      <dgm:prSet phldrT="[Текст]" custT="1"/>
      <dgm:spPr/>
      <dgm:t>
        <a:bodyPr/>
        <a:lstStyle/>
        <a:p>
          <a:r>
            <a:rPr lang="ru-RU" sz="1800" dirty="0" smtClean="0"/>
            <a:t>Освобождение от аренды на земельный участок</a:t>
          </a:r>
          <a:endParaRPr lang="ru-RU" sz="1800" dirty="0"/>
        </a:p>
      </dgm:t>
    </dgm:pt>
    <dgm:pt modelId="{130931FE-0503-483C-8A1A-8E90E2B0B51D}" type="parTrans" cxnId="{B485CE2B-92CE-4814-A275-FA27C5179F76}">
      <dgm:prSet/>
      <dgm:spPr/>
      <dgm:t>
        <a:bodyPr/>
        <a:lstStyle/>
        <a:p>
          <a:endParaRPr lang="ru-RU"/>
        </a:p>
      </dgm:t>
    </dgm:pt>
    <dgm:pt modelId="{2CEB3324-E81B-4573-BB60-E184547D344E}" type="sibTrans" cxnId="{B485CE2B-92CE-4814-A275-FA27C5179F76}">
      <dgm:prSet/>
      <dgm:spPr/>
      <dgm:t>
        <a:bodyPr/>
        <a:lstStyle/>
        <a:p>
          <a:endParaRPr lang="ru-RU"/>
        </a:p>
      </dgm:t>
    </dgm:pt>
    <dgm:pt modelId="{E7F79223-14D9-40E2-852E-D07018139C13}">
      <dgm:prSet phldrT="[Текст]" custT="1"/>
      <dgm:spPr/>
      <dgm:t>
        <a:bodyPr/>
        <a:lstStyle/>
        <a:p>
          <a:r>
            <a:rPr lang="ru-RU" sz="1800" dirty="0" smtClean="0"/>
            <a:t>Возможное проведения инженерной инфраструктуры за счет бюджетных средств</a:t>
          </a:r>
          <a:endParaRPr lang="ru-RU" sz="1800" dirty="0"/>
        </a:p>
      </dgm:t>
    </dgm:pt>
    <dgm:pt modelId="{D7ACFD67-1E81-426E-A998-36D530C6847D}" type="parTrans" cxnId="{FA734297-66EF-4935-9876-4056A7CF7334}">
      <dgm:prSet/>
      <dgm:spPr/>
      <dgm:t>
        <a:bodyPr/>
        <a:lstStyle/>
        <a:p>
          <a:endParaRPr lang="ru-RU"/>
        </a:p>
      </dgm:t>
    </dgm:pt>
    <dgm:pt modelId="{4712DD0E-3A96-46B2-9456-7A40FEC52268}" type="sibTrans" cxnId="{FA734297-66EF-4935-9876-4056A7CF7334}">
      <dgm:prSet/>
      <dgm:spPr/>
      <dgm:t>
        <a:bodyPr/>
        <a:lstStyle/>
        <a:p>
          <a:endParaRPr lang="ru-RU"/>
        </a:p>
      </dgm:t>
    </dgm:pt>
    <dgm:pt modelId="{6234E108-F7B2-47CC-B05D-E4466AE91CA4}">
      <dgm:prSet phldrT="[Текст]" custT="1"/>
      <dgm:spPr/>
      <dgm:t>
        <a:bodyPr/>
        <a:lstStyle/>
        <a:p>
          <a:r>
            <a:rPr lang="ru-RU" sz="1600" dirty="0" smtClean="0"/>
            <a:t>Транспортный налог – 0 руб. </a:t>
          </a:r>
          <a:endParaRPr lang="ru-RU" sz="1600" dirty="0"/>
        </a:p>
      </dgm:t>
    </dgm:pt>
    <dgm:pt modelId="{57E6AF94-B8D4-4C08-B312-03EA214D00A5}" type="parTrans" cxnId="{854711D4-0E96-45B9-ADC1-933AE8DD6C57}">
      <dgm:prSet/>
      <dgm:spPr/>
      <dgm:t>
        <a:bodyPr/>
        <a:lstStyle/>
        <a:p>
          <a:endParaRPr lang="ru-RU"/>
        </a:p>
      </dgm:t>
    </dgm:pt>
    <dgm:pt modelId="{89DED929-1CA5-4106-82CE-F3DCBF1456A4}" type="sibTrans" cxnId="{854711D4-0E96-45B9-ADC1-933AE8DD6C57}">
      <dgm:prSet/>
      <dgm:spPr/>
      <dgm:t>
        <a:bodyPr/>
        <a:lstStyle/>
        <a:p>
          <a:endParaRPr lang="ru-RU"/>
        </a:p>
      </dgm:t>
    </dgm:pt>
    <dgm:pt modelId="{0665324A-5DA8-476C-BFA8-2A5CF5281C20}">
      <dgm:prSet phldrT="[Текст]" custT="1"/>
      <dgm:spPr/>
      <dgm:t>
        <a:bodyPr/>
        <a:lstStyle/>
        <a:p>
          <a:r>
            <a:rPr lang="ru-RU" sz="1600" dirty="0" smtClean="0"/>
            <a:t>Налог на имущество – 0 руб. </a:t>
          </a:r>
          <a:endParaRPr lang="ru-RU" sz="1600" dirty="0"/>
        </a:p>
      </dgm:t>
    </dgm:pt>
    <dgm:pt modelId="{79E01AD7-7A29-4F06-A68D-0A482B96D97A}" type="parTrans" cxnId="{DC72F89A-5070-4A89-9E09-CAF26FD61FD8}">
      <dgm:prSet/>
      <dgm:spPr/>
      <dgm:t>
        <a:bodyPr/>
        <a:lstStyle/>
        <a:p>
          <a:endParaRPr lang="ru-RU"/>
        </a:p>
      </dgm:t>
    </dgm:pt>
    <dgm:pt modelId="{22819937-8CA0-4AAB-A0AA-2B78D811A3B6}" type="sibTrans" cxnId="{DC72F89A-5070-4A89-9E09-CAF26FD61FD8}">
      <dgm:prSet/>
      <dgm:spPr/>
      <dgm:t>
        <a:bodyPr/>
        <a:lstStyle/>
        <a:p>
          <a:endParaRPr lang="ru-RU"/>
        </a:p>
      </dgm:t>
    </dgm:pt>
    <dgm:pt modelId="{2FD9C21E-D9BC-44B4-9FFC-7F45232DEDD9}">
      <dgm:prSet phldrT="[Текст]" custT="1"/>
      <dgm:spPr/>
      <dgm:t>
        <a:bodyPr/>
        <a:lstStyle/>
        <a:p>
          <a:r>
            <a:rPr lang="ru-RU" sz="1600" dirty="0" smtClean="0"/>
            <a:t>Льгота по налогу по УСН (1% - по системе «доходы» либо 5% - по системе «доходы - расходы»)</a:t>
          </a:r>
          <a:endParaRPr lang="ru-RU" sz="1600" dirty="0"/>
        </a:p>
      </dgm:t>
    </dgm:pt>
    <dgm:pt modelId="{AC63EA7D-F328-4556-B7FF-1020B8997407}" type="parTrans" cxnId="{F06DA2B7-6811-4845-AE1A-52C6B4F1825F}">
      <dgm:prSet/>
      <dgm:spPr/>
      <dgm:t>
        <a:bodyPr/>
        <a:lstStyle/>
        <a:p>
          <a:endParaRPr lang="ru-RU"/>
        </a:p>
      </dgm:t>
    </dgm:pt>
    <dgm:pt modelId="{AF8AA181-588A-41D4-B651-94C1048B8EA3}" type="sibTrans" cxnId="{F06DA2B7-6811-4845-AE1A-52C6B4F1825F}">
      <dgm:prSet/>
      <dgm:spPr/>
      <dgm:t>
        <a:bodyPr/>
        <a:lstStyle/>
        <a:p>
          <a:endParaRPr lang="ru-RU"/>
        </a:p>
      </dgm:t>
    </dgm:pt>
    <dgm:pt modelId="{A764039E-77EF-49C3-9006-54344A153829}">
      <dgm:prSet phldrT="[Текст]" custT="1"/>
      <dgm:spPr/>
      <dgm:t>
        <a:bodyPr/>
        <a:lstStyle/>
        <a:p>
          <a:r>
            <a:rPr lang="ru-RU" sz="1800" dirty="0" smtClean="0"/>
            <a:t>Льготный тариф на электроснабжение</a:t>
          </a:r>
          <a:endParaRPr lang="ru-RU" sz="1800" dirty="0"/>
        </a:p>
      </dgm:t>
    </dgm:pt>
    <dgm:pt modelId="{B21F623D-E7C1-4487-A319-15D6CFEAC5AC}" type="parTrans" cxnId="{9FD6A931-3763-4FD2-8240-1D7A3B35274E}">
      <dgm:prSet/>
      <dgm:spPr/>
      <dgm:t>
        <a:bodyPr/>
        <a:lstStyle/>
        <a:p>
          <a:endParaRPr lang="ru-RU"/>
        </a:p>
      </dgm:t>
    </dgm:pt>
    <dgm:pt modelId="{80235A54-02A4-4D3E-82AB-39DEAA0E86C3}" type="sibTrans" cxnId="{9FD6A931-3763-4FD2-8240-1D7A3B35274E}">
      <dgm:prSet/>
      <dgm:spPr/>
      <dgm:t>
        <a:bodyPr/>
        <a:lstStyle/>
        <a:p>
          <a:endParaRPr lang="ru-RU"/>
        </a:p>
      </dgm:t>
    </dgm:pt>
    <dgm:pt modelId="{BDEB2539-5546-46B4-8EB7-7B8DADE44259}">
      <dgm:prSet phldrT="[Текст]"/>
      <dgm:spPr/>
      <dgm:t>
        <a:bodyPr/>
        <a:lstStyle/>
        <a:p>
          <a:r>
            <a:rPr lang="ru-RU" smtClean="0"/>
            <a:t>Республики Татарстан</a:t>
          </a:r>
          <a:endParaRPr lang="ru-RU" dirty="0"/>
        </a:p>
      </dgm:t>
    </dgm:pt>
    <dgm:pt modelId="{C81341F4-DB1B-4F46-A0F2-3B57D0900C54}" type="sibTrans" cxnId="{2E3A9912-65E8-44E2-99CA-58EB1FE68331}">
      <dgm:prSet/>
      <dgm:spPr/>
      <dgm:t>
        <a:bodyPr/>
        <a:lstStyle/>
        <a:p>
          <a:endParaRPr lang="ru-RU"/>
        </a:p>
      </dgm:t>
    </dgm:pt>
    <dgm:pt modelId="{FAD3F914-17A6-42EF-9F03-4F6E0B3AC4E9}" type="parTrans" cxnId="{2E3A9912-65E8-44E2-99CA-58EB1FE68331}">
      <dgm:prSet/>
      <dgm:spPr/>
      <dgm:t>
        <a:bodyPr/>
        <a:lstStyle/>
        <a:p>
          <a:endParaRPr lang="ru-RU"/>
        </a:p>
      </dgm:t>
    </dgm:pt>
    <dgm:pt modelId="{487B73FD-C07D-4C2E-ADB6-CDF7C3DDF9A4}">
      <dgm:prSet phldrT="[Текст]"/>
      <dgm:spPr/>
      <dgm:t>
        <a:bodyPr/>
        <a:lstStyle/>
        <a:p>
          <a:r>
            <a:rPr lang="ru-RU" dirty="0" smtClean="0"/>
            <a:t>Нижнекамский  район</a:t>
          </a:r>
          <a:endParaRPr lang="ru-RU" dirty="0"/>
        </a:p>
      </dgm:t>
    </dgm:pt>
    <dgm:pt modelId="{791CCAA3-BAFE-4A23-B443-C2A17236B734}" type="sibTrans" cxnId="{C61AB805-29A5-45F4-ABA5-96181D284A24}">
      <dgm:prSet/>
      <dgm:spPr/>
      <dgm:t>
        <a:bodyPr/>
        <a:lstStyle/>
        <a:p>
          <a:endParaRPr lang="ru-RU"/>
        </a:p>
      </dgm:t>
    </dgm:pt>
    <dgm:pt modelId="{F81B7FF9-D75E-4D5C-820C-1024C54CD6C8}" type="parTrans" cxnId="{C61AB805-29A5-45F4-ABA5-96181D284A24}">
      <dgm:prSet/>
      <dgm:spPr/>
      <dgm:t>
        <a:bodyPr/>
        <a:lstStyle/>
        <a:p>
          <a:endParaRPr lang="ru-RU"/>
        </a:p>
      </dgm:t>
    </dgm:pt>
    <dgm:pt modelId="{03DCB6F7-97D2-4BE2-9476-0D42DB6BF39A}">
      <dgm:prSet phldrT="[Текст]" custT="1"/>
      <dgm:spPr/>
      <dgm:t>
        <a:bodyPr/>
        <a:lstStyle/>
        <a:p>
          <a:r>
            <a:rPr lang="ru-RU" sz="1800" dirty="0" smtClean="0"/>
            <a:t>Помощь в продвижении продукции</a:t>
          </a:r>
          <a:endParaRPr lang="ru-RU" sz="1800" dirty="0"/>
        </a:p>
      </dgm:t>
    </dgm:pt>
    <dgm:pt modelId="{B6EDC9DD-BAFB-4188-9A07-FC7A8FE32D2B}" type="parTrans" cxnId="{287B0132-7E2A-44BE-8292-F5DB91DAF95A}">
      <dgm:prSet/>
      <dgm:spPr/>
      <dgm:t>
        <a:bodyPr/>
        <a:lstStyle/>
        <a:p>
          <a:endParaRPr lang="ru-RU"/>
        </a:p>
      </dgm:t>
    </dgm:pt>
    <dgm:pt modelId="{E60C44C9-CD88-4602-B21D-573E6F3FD994}" type="sibTrans" cxnId="{287B0132-7E2A-44BE-8292-F5DB91DAF95A}">
      <dgm:prSet/>
      <dgm:spPr/>
      <dgm:t>
        <a:bodyPr/>
        <a:lstStyle/>
        <a:p>
          <a:endParaRPr lang="ru-RU"/>
        </a:p>
      </dgm:t>
    </dgm:pt>
    <dgm:pt modelId="{64311FC0-C325-4F70-A6CC-BE67B3A8DCAA}" type="pres">
      <dgm:prSet presAssocID="{FE6CCCC1-C26E-4A32-8783-BD6012330022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732BCB-09F8-414F-A086-E3E0B0DA0526}" type="pres">
      <dgm:prSet presAssocID="{BDEB2539-5546-46B4-8EB7-7B8DADE44259}" presName="compositeNode" presStyleCnt="0">
        <dgm:presLayoutVars>
          <dgm:bulletEnabled val="1"/>
        </dgm:presLayoutVars>
      </dgm:prSet>
      <dgm:spPr/>
    </dgm:pt>
    <dgm:pt modelId="{049DCE0C-F973-44C6-9CE4-DBD50ABCC45C}" type="pres">
      <dgm:prSet presAssocID="{BDEB2539-5546-46B4-8EB7-7B8DADE44259}" presName="image" presStyleLbl="fgImgPlace1" presStyleIdx="0" presStyleCnt="2" custScaleX="38848" custScaleY="35979" custLinFactNeighborY="216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ru-RU"/>
        </a:p>
      </dgm:t>
    </dgm:pt>
    <dgm:pt modelId="{25B9469E-92C3-43CC-8ADA-EEEF356EBEE1}" type="pres">
      <dgm:prSet presAssocID="{BDEB2539-5546-46B4-8EB7-7B8DADE44259}" presName="childNode" presStyleLbl="node1" presStyleIdx="0" presStyleCnt="2" custScaleX="119966" custScaleY="98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72066-4EB1-47E6-80BE-21FB8E80773D}" type="pres">
      <dgm:prSet presAssocID="{BDEB2539-5546-46B4-8EB7-7B8DADE44259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3F943-C5EA-4546-A498-A5C66AC0E505}" type="pres">
      <dgm:prSet presAssocID="{C81341F4-DB1B-4F46-A0F2-3B57D0900C54}" presName="sibTrans" presStyleCnt="0"/>
      <dgm:spPr/>
    </dgm:pt>
    <dgm:pt modelId="{43FC93BB-CCC1-467C-AC06-EF4C0E5E9BF0}" type="pres">
      <dgm:prSet presAssocID="{487B73FD-C07D-4C2E-ADB6-CDF7C3DDF9A4}" presName="compositeNode" presStyleCnt="0">
        <dgm:presLayoutVars>
          <dgm:bulletEnabled val="1"/>
        </dgm:presLayoutVars>
      </dgm:prSet>
      <dgm:spPr/>
    </dgm:pt>
    <dgm:pt modelId="{4EE5D0AF-E93F-4F93-9AA1-A46EA0712616}" type="pres">
      <dgm:prSet presAssocID="{487B73FD-C07D-4C2E-ADB6-CDF7C3DDF9A4}" presName="image" presStyleLbl="fgImgPlace1" presStyleIdx="1" presStyleCnt="2" custScaleX="37430" custScaleY="4471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ru-RU"/>
        </a:p>
      </dgm:t>
    </dgm:pt>
    <dgm:pt modelId="{FD88C571-0444-4B8F-8463-ADBE24903183}" type="pres">
      <dgm:prSet presAssocID="{487B73FD-C07D-4C2E-ADB6-CDF7C3DDF9A4}" presName="childNode" presStyleLbl="node1" presStyleIdx="1" presStyleCnt="2" custScaleX="119096" custScaleY="97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98CC7-27BF-469A-BBBE-7EBF72D327F9}" type="pres">
      <dgm:prSet presAssocID="{487B73FD-C07D-4C2E-ADB6-CDF7C3DDF9A4}" presName="parentNode" presStyleLbl="revTx" presStyleIdx="1" presStyleCnt="2" custScaleY="1169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4711D4-0E96-45B9-ADC1-933AE8DD6C57}" srcId="{BDEB2539-5546-46B4-8EB7-7B8DADE44259}" destId="{6234E108-F7B2-47CC-B05D-E4466AE91CA4}" srcOrd="3" destOrd="0" parTransId="{57E6AF94-B8D4-4C08-B312-03EA214D00A5}" sibTransId="{89DED929-1CA5-4106-82CE-F3DCBF1456A4}"/>
    <dgm:cxn modelId="{E314CA4D-DBC9-44A7-8F3C-58F2A2F92505}" type="presOf" srcId="{BDEB2539-5546-46B4-8EB7-7B8DADE44259}" destId="{B6872066-4EB1-47E6-80BE-21FB8E80773D}" srcOrd="0" destOrd="0" presId="urn:microsoft.com/office/officeart/2005/8/layout/hList2"/>
    <dgm:cxn modelId="{980DE827-F53C-4654-827F-01E24F5B83CB}" type="presOf" srcId="{0665324A-5DA8-476C-BFA8-2A5CF5281C20}" destId="{25B9469E-92C3-43CC-8ADA-EEEF356EBEE1}" srcOrd="0" destOrd="4" presId="urn:microsoft.com/office/officeart/2005/8/layout/hList2"/>
    <dgm:cxn modelId="{287B0132-7E2A-44BE-8292-F5DB91DAF95A}" srcId="{487B73FD-C07D-4C2E-ADB6-CDF7C3DDF9A4}" destId="{03DCB6F7-97D2-4BE2-9476-0D42DB6BF39A}" srcOrd="4" destOrd="0" parTransId="{B6EDC9DD-BAFB-4188-9A07-FC7A8FE32D2B}" sibTransId="{E60C44C9-CD88-4602-B21D-573E6F3FD994}"/>
    <dgm:cxn modelId="{E45EB055-FACC-4BD8-880D-09C5334935A8}" type="presOf" srcId="{A764039E-77EF-49C3-9006-54344A153829}" destId="{FD88C571-0444-4B8F-8463-ADBE24903183}" srcOrd="0" destOrd="3" presId="urn:microsoft.com/office/officeart/2005/8/layout/hList2"/>
    <dgm:cxn modelId="{C61AB805-29A5-45F4-ABA5-96181D284A24}" srcId="{FE6CCCC1-C26E-4A32-8783-BD6012330022}" destId="{487B73FD-C07D-4C2E-ADB6-CDF7C3DDF9A4}" srcOrd="1" destOrd="0" parTransId="{F81B7FF9-D75E-4D5C-820C-1024C54CD6C8}" sibTransId="{791CCAA3-BAFE-4A23-B443-C2A17236B734}"/>
    <dgm:cxn modelId="{2E3A9912-65E8-44E2-99CA-58EB1FE68331}" srcId="{FE6CCCC1-C26E-4A32-8783-BD6012330022}" destId="{BDEB2539-5546-46B4-8EB7-7B8DADE44259}" srcOrd="0" destOrd="0" parTransId="{FAD3F914-17A6-42EF-9F03-4F6E0B3AC4E9}" sibTransId="{C81341F4-DB1B-4F46-A0F2-3B57D0900C54}"/>
    <dgm:cxn modelId="{4D6406EB-A644-4583-A576-E964B19052F3}" type="presOf" srcId="{ED348939-FD60-4CE7-B1EA-448916706A69}" destId="{25B9469E-92C3-43CC-8ADA-EEEF356EBEE1}" srcOrd="0" destOrd="0" presId="urn:microsoft.com/office/officeart/2005/8/layout/hList2"/>
    <dgm:cxn modelId="{5D76A534-B829-41C9-8876-43E416497227}" srcId="{BDEB2539-5546-46B4-8EB7-7B8DADE44259}" destId="{ED348939-FD60-4CE7-B1EA-448916706A69}" srcOrd="0" destOrd="0" parTransId="{04043CF7-D238-433D-BC68-CB96DF2CD71A}" sibTransId="{FD6D277C-0767-4720-BE0B-560375C2330C}"/>
    <dgm:cxn modelId="{F06DA2B7-6811-4845-AE1A-52C6B4F1825F}" srcId="{BDEB2539-5546-46B4-8EB7-7B8DADE44259}" destId="{2FD9C21E-D9BC-44B4-9FFC-7F45232DEDD9}" srcOrd="5" destOrd="0" parTransId="{AC63EA7D-F328-4556-B7FF-1020B8997407}" sibTransId="{AF8AA181-588A-41D4-B651-94C1048B8EA3}"/>
    <dgm:cxn modelId="{C948E79D-71C0-4D49-ACEA-F4F5C93BA9AB}" srcId="{487B73FD-C07D-4C2E-ADB6-CDF7C3DDF9A4}" destId="{B32AD7E5-FBC1-4C52-B731-53F3165BC9B6}" srcOrd="0" destOrd="0" parTransId="{AE4097B9-A857-4FD6-AAA4-07B61F10C794}" sibTransId="{57B99B0C-5172-4331-BB9C-02A5F1A06DA0}"/>
    <dgm:cxn modelId="{B485CE2B-92CE-4814-A275-FA27C5179F76}" srcId="{487B73FD-C07D-4C2E-ADB6-CDF7C3DDF9A4}" destId="{15D8687C-0124-454C-A5EB-08883EF3E011}" srcOrd="1" destOrd="0" parTransId="{130931FE-0503-483C-8A1A-8E90E2B0B51D}" sibTransId="{2CEB3324-E81B-4573-BB60-E184547D344E}"/>
    <dgm:cxn modelId="{061EA539-13F1-4859-AD74-C1F20D409CD0}" srcId="{BDEB2539-5546-46B4-8EB7-7B8DADE44259}" destId="{E3687C58-936C-42DA-819B-131985D149F0}" srcOrd="1" destOrd="0" parTransId="{A18AFD3E-033B-4690-9B27-7850AC34819B}" sibTransId="{33A9F658-CDA6-4019-8531-C64B54EB9B95}"/>
    <dgm:cxn modelId="{6B8934A8-66AB-460A-A805-B80E54178FF7}" type="presOf" srcId="{FE6CCCC1-C26E-4A32-8783-BD6012330022}" destId="{64311FC0-C325-4F70-A6CC-BE67B3A8DCAA}" srcOrd="0" destOrd="0" presId="urn:microsoft.com/office/officeart/2005/8/layout/hList2"/>
    <dgm:cxn modelId="{4F724098-1E63-4F1E-93AA-BEC96EF43DEE}" type="presOf" srcId="{2FD9C21E-D9BC-44B4-9FFC-7F45232DEDD9}" destId="{25B9469E-92C3-43CC-8ADA-EEEF356EBEE1}" srcOrd="0" destOrd="5" presId="urn:microsoft.com/office/officeart/2005/8/layout/hList2"/>
    <dgm:cxn modelId="{E8EB3536-C6F8-491E-BD67-495317DF79FE}" type="presOf" srcId="{03DCB6F7-97D2-4BE2-9476-0D42DB6BF39A}" destId="{FD88C571-0444-4B8F-8463-ADBE24903183}" srcOrd="0" destOrd="4" presId="urn:microsoft.com/office/officeart/2005/8/layout/hList2"/>
    <dgm:cxn modelId="{A4FE4F59-D460-40D3-B84A-B91FF7E5A0C1}" srcId="{BDEB2539-5546-46B4-8EB7-7B8DADE44259}" destId="{F1522797-C280-4C44-AD09-4D4E8E04690A}" srcOrd="2" destOrd="0" parTransId="{FE29E66F-D20D-4265-81C1-31F537EB86AA}" sibTransId="{7042205B-35B4-465E-975A-F72A0A5D2A92}"/>
    <dgm:cxn modelId="{9FD6A931-3763-4FD2-8240-1D7A3B35274E}" srcId="{487B73FD-C07D-4C2E-ADB6-CDF7C3DDF9A4}" destId="{A764039E-77EF-49C3-9006-54344A153829}" srcOrd="3" destOrd="0" parTransId="{B21F623D-E7C1-4487-A319-15D6CFEAC5AC}" sibTransId="{80235A54-02A4-4D3E-82AB-39DEAA0E86C3}"/>
    <dgm:cxn modelId="{FA734297-66EF-4935-9876-4056A7CF7334}" srcId="{487B73FD-C07D-4C2E-ADB6-CDF7C3DDF9A4}" destId="{E7F79223-14D9-40E2-852E-D07018139C13}" srcOrd="2" destOrd="0" parTransId="{D7ACFD67-1E81-426E-A998-36D530C6847D}" sibTransId="{4712DD0E-3A96-46B2-9456-7A40FEC52268}"/>
    <dgm:cxn modelId="{E508B2FA-55A4-40D6-A118-6440EAE458D7}" type="presOf" srcId="{E3687C58-936C-42DA-819B-131985D149F0}" destId="{25B9469E-92C3-43CC-8ADA-EEEF356EBEE1}" srcOrd="0" destOrd="1" presId="urn:microsoft.com/office/officeart/2005/8/layout/hList2"/>
    <dgm:cxn modelId="{DC72F89A-5070-4A89-9E09-CAF26FD61FD8}" srcId="{BDEB2539-5546-46B4-8EB7-7B8DADE44259}" destId="{0665324A-5DA8-476C-BFA8-2A5CF5281C20}" srcOrd="4" destOrd="0" parTransId="{79E01AD7-7A29-4F06-A68D-0A482B96D97A}" sibTransId="{22819937-8CA0-4AAB-A0AA-2B78D811A3B6}"/>
    <dgm:cxn modelId="{22EA98E9-3D64-4ABE-A04E-D9295A6F86D2}" type="presOf" srcId="{B32AD7E5-FBC1-4C52-B731-53F3165BC9B6}" destId="{FD88C571-0444-4B8F-8463-ADBE24903183}" srcOrd="0" destOrd="0" presId="urn:microsoft.com/office/officeart/2005/8/layout/hList2"/>
    <dgm:cxn modelId="{88208207-5FA6-46FC-A0CD-F77AEDDB3071}" type="presOf" srcId="{E7F79223-14D9-40E2-852E-D07018139C13}" destId="{FD88C571-0444-4B8F-8463-ADBE24903183}" srcOrd="0" destOrd="2" presId="urn:microsoft.com/office/officeart/2005/8/layout/hList2"/>
    <dgm:cxn modelId="{9BF2AF62-0D9B-42CC-A022-BC71ECEDCB33}" type="presOf" srcId="{F1522797-C280-4C44-AD09-4D4E8E04690A}" destId="{25B9469E-92C3-43CC-8ADA-EEEF356EBEE1}" srcOrd="0" destOrd="2" presId="urn:microsoft.com/office/officeart/2005/8/layout/hList2"/>
    <dgm:cxn modelId="{4A26A7D1-48B5-44B3-BC9D-37AA27BC5129}" type="presOf" srcId="{15D8687C-0124-454C-A5EB-08883EF3E011}" destId="{FD88C571-0444-4B8F-8463-ADBE24903183}" srcOrd="0" destOrd="1" presId="urn:microsoft.com/office/officeart/2005/8/layout/hList2"/>
    <dgm:cxn modelId="{6D8445DE-C155-43A3-8B85-D2DA7C0082C2}" type="presOf" srcId="{6234E108-F7B2-47CC-B05D-E4466AE91CA4}" destId="{25B9469E-92C3-43CC-8ADA-EEEF356EBEE1}" srcOrd="0" destOrd="3" presId="urn:microsoft.com/office/officeart/2005/8/layout/hList2"/>
    <dgm:cxn modelId="{310346AF-EF8E-4490-8C9B-3442F2A8DFB4}" type="presOf" srcId="{487B73FD-C07D-4C2E-ADB6-CDF7C3DDF9A4}" destId="{C3998CC7-27BF-469A-BBBE-7EBF72D327F9}" srcOrd="0" destOrd="0" presId="urn:microsoft.com/office/officeart/2005/8/layout/hList2"/>
    <dgm:cxn modelId="{C6D1A3E9-7EEF-4349-83F4-1A05DC86446A}" type="presParOf" srcId="{64311FC0-C325-4F70-A6CC-BE67B3A8DCAA}" destId="{81732BCB-09F8-414F-A086-E3E0B0DA0526}" srcOrd="0" destOrd="0" presId="urn:microsoft.com/office/officeart/2005/8/layout/hList2"/>
    <dgm:cxn modelId="{C5D86F8D-CAC4-47E4-A22A-B5CAC636711E}" type="presParOf" srcId="{81732BCB-09F8-414F-A086-E3E0B0DA0526}" destId="{049DCE0C-F973-44C6-9CE4-DBD50ABCC45C}" srcOrd="0" destOrd="0" presId="urn:microsoft.com/office/officeart/2005/8/layout/hList2"/>
    <dgm:cxn modelId="{A59CFC86-E078-4F4D-BC58-EC8CF65FB60F}" type="presParOf" srcId="{81732BCB-09F8-414F-A086-E3E0B0DA0526}" destId="{25B9469E-92C3-43CC-8ADA-EEEF356EBEE1}" srcOrd="1" destOrd="0" presId="urn:microsoft.com/office/officeart/2005/8/layout/hList2"/>
    <dgm:cxn modelId="{15590B21-2448-4A9D-82DA-1213C5F7208F}" type="presParOf" srcId="{81732BCB-09F8-414F-A086-E3E0B0DA0526}" destId="{B6872066-4EB1-47E6-80BE-21FB8E80773D}" srcOrd="2" destOrd="0" presId="urn:microsoft.com/office/officeart/2005/8/layout/hList2"/>
    <dgm:cxn modelId="{F4A4CE7C-FE27-4F15-BAD9-20B05DDD0CE7}" type="presParOf" srcId="{64311FC0-C325-4F70-A6CC-BE67B3A8DCAA}" destId="{35F3F943-C5EA-4546-A498-A5C66AC0E505}" srcOrd="1" destOrd="0" presId="urn:microsoft.com/office/officeart/2005/8/layout/hList2"/>
    <dgm:cxn modelId="{A4CF1C51-3425-4B79-A6CF-AEE80D4772A0}" type="presParOf" srcId="{64311FC0-C325-4F70-A6CC-BE67B3A8DCAA}" destId="{43FC93BB-CCC1-467C-AC06-EF4C0E5E9BF0}" srcOrd="2" destOrd="0" presId="urn:microsoft.com/office/officeart/2005/8/layout/hList2"/>
    <dgm:cxn modelId="{2969C39E-A4B4-4D53-8558-60E97F2A5FE2}" type="presParOf" srcId="{43FC93BB-CCC1-467C-AC06-EF4C0E5E9BF0}" destId="{4EE5D0AF-E93F-4F93-9AA1-A46EA0712616}" srcOrd="0" destOrd="0" presId="urn:microsoft.com/office/officeart/2005/8/layout/hList2"/>
    <dgm:cxn modelId="{61DF3F3B-B2F0-4F1C-ADDF-454431547EAB}" type="presParOf" srcId="{43FC93BB-CCC1-467C-AC06-EF4C0E5E9BF0}" destId="{FD88C571-0444-4B8F-8463-ADBE24903183}" srcOrd="1" destOrd="0" presId="urn:microsoft.com/office/officeart/2005/8/layout/hList2"/>
    <dgm:cxn modelId="{39B2F5F3-9C3B-4EA6-816F-7367D9B61D03}" type="presParOf" srcId="{43FC93BB-CCC1-467C-AC06-EF4C0E5E9BF0}" destId="{C3998CC7-27BF-469A-BBBE-7EBF72D327F9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1F2448-08BE-4BB2-A6EC-CCD5A56974D5}" type="doc">
      <dgm:prSet loTypeId="urn:microsoft.com/office/officeart/2005/8/layout/chevron1" loCatId="process" qsTypeId="urn:microsoft.com/office/officeart/2005/8/quickstyle/simple1" qsCatId="simple" csTypeId="urn:microsoft.com/office/officeart/2005/8/colors/accent2_1" csCatId="accent2" phldr="1"/>
      <dgm:spPr/>
    </dgm:pt>
    <dgm:pt modelId="{DCFA868D-6952-4BC2-A285-B2939A7006B5}">
      <dgm:prSet phldrT="[Текст]" custT="1"/>
      <dgm:spPr/>
      <dgm:t>
        <a:bodyPr/>
        <a:lstStyle/>
        <a:p>
          <a:r>
            <a:rPr lang="ru-RU" sz="1800" dirty="0" smtClean="0"/>
            <a:t>Налог на прибыль</a:t>
          </a:r>
        </a:p>
        <a:p>
          <a:r>
            <a:rPr lang="ru-RU" sz="1800" dirty="0" smtClean="0"/>
            <a:t> 5-13%</a:t>
          </a:r>
          <a:endParaRPr lang="ru-RU" sz="1800" dirty="0"/>
        </a:p>
      </dgm:t>
    </dgm:pt>
    <dgm:pt modelId="{0966CEAA-11E6-4C4C-AF04-76A7C60740CB}" type="parTrans" cxnId="{5C7F1010-FCF6-4572-AA94-19D5A28B1B94}">
      <dgm:prSet/>
      <dgm:spPr/>
      <dgm:t>
        <a:bodyPr/>
        <a:lstStyle/>
        <a:p>
          <a:endParaRPr lang="ru-RU" sz="1800"/>
        </a:p>
      </dgm:t>
    </dgm:pt>
    <dgm:pt modelId="{BD1AC530-B42F-4E9D-9486-0730227E7494}" type="sibTrans" cxnId="{5C7F1010-FCF6-4572-AA94-19D5A28B1B94}">
      <dgm:prSet/>
      <dgm:spPr/>
      <dgm:t>
        <a:bodyPr/>
        <a:lstStyle/>
        <a:p>
          <a:endParaRPr lang="ru-RU" sz="1800"/>
        </a:p>
      </dgm:t>
    </dgm:pt>
    <dgm:pt modelId="{E350468F-FDFB-4D29-BB77-F080F4B11D43}">
      <dgm:prSet phldrT="[Текст]" custT="1"/>
      <dgm:spPr/>
      <dgm:t>
        <a:bodyPr/>
        <a:lstStyle/>
        <a:p>
          <a:r>
            <a:rPr lang="ru-RU" sz="1800" dirty="0" smtClean="0"/>
            <a:t>Налог на землю </a:t>
          </a:r>
        </a:p>
        <a:p>
          <a:r>
            <a:rPr lang="ru-RU" sz="1800" dirty="0" smtClean="0"/>
            <a:t>0%</a:t>
          </a:r>
          <a:endParaRPr lang="ru-RU" sz="1800" dirty="0"/>
        </a:p>
      </dgm:t>
    </dgm:pt>
    <dgm:pt modelId="{EE9A76E6-DC02-4D56-9C51-BB305FA1DF4A}" type="parTrans" cxnId="{E71B4211-58EA-4FE8-B224-8A91AA5F840B}">
      <dgm:prSet/>
      <dgm:spPr/>
      <dgm:t>
        <a:bodyPr/>
        <a:lstStyle/>
        <a:p>
          <a:endParaRPr lang="ru-RU" sz="1800"/>
        </a:p>
      </dgm:t>
    </dgm:pt>
    <dgm:pt modelId="{7ABD23D8-D684-4A0B-A146-359D858D96A6}" type="sibTrans" cxnId="{E71B4211-58EA-4FE8-B224-8A91AA5F840B}">
      <dgm:prSet/>
      <dgm:spPr/>
      <dgm:t>
        <a:bodyPr/>
        <a:lstStyle/>
        <a:p>
          <a:endParaRPr lang="ru-RU" sz="1800"/>
        </a:p>
      </dgm:t>
    </dgm:pt>
    <dgm:pt modelId="{8E986D59-0B63-426C-9C25-FA232670BC93}">
      <dgm:prSet phldrT="[Текст]" custT="1"/>
      <dgm:spPr/>
      <dgm:t>
        <a:bodyPr/>
        <a:lstStyle/>
        <a:p>
          <a:r>
            <a:rPr lang="ru-RU" sz="1800" dirty="0" smtClean="0"/>
            <a:t>Налог на имущество</a:t>
          </a:r>
        </a:p>
        <a:p>
          <a:r>
            <a:rPr lang="ru-RU" sz="1800" dirty="0" smtClean="0"/>
            <a:t> 0%</a:t>
          </a:r>
          <a:endParaRPr lang="ru-RU" sz="1800" dirty="0"/>
        </a:p>
      </dgm:t>
    </dgm:pt>
    <dgm:pt modelId="{BE12394C-DDC8-4F9A-9DA6-EC928F2A1125}" type="parTrans" cxnId="{E98B31E2-8895-457B-BA64-40FC63D60617}">
      <dgm:prSet/>
      <dgm:spPr/>
      <dgm:t>
        <a:bodyPr/>
        <a:lstStyle/>
        <a:p>
          <a:endParaRPr lang="ru-RU" sz="1800"/>
        </a:p>
      </dgm:t>
    </dgm:pt>
    <dgm:pt modelId="{147348B6-EE7C-4B05-B09B-58DF84251EFE}" type="sibTrans" cxnId="{E98B31E2-8895-457B-BA64-40FC63D60617}">
      <dgm:prSet/>
      <dgm:spPr/>
      <dgm:t>
        <a:bodyPr/>
        <a:lstStyle/>
        <a:p>
          <a:endParaRPr lang="ru-RU" sz="1800"/>
        </a:p>
      </dgm:t>
    </dgm:pt>
    <dgm:pt modelId="{A7AA6D32-18E9-428E-A24F-615586F7B3A4}" type="pres">
      <dgm:prSet presAssocID="{061F2448-08BE-4BB2-A6EC-CCD5A56974D5}" presName="Name0" presStyleCnt="0">
        <dgm:presLayoutVars>
          <dgm:dir/>
          <dgm:animLvl val="lvl"/>
          <dgm:resizeHandles val="exact"/>
        </dgm:presLayoutVars>
      </dgm:prSet>
      <dgm:spPr/>
    </dgm:pt>
    <dgm:pt modelId="{455F9EFD-2879-4926-BEF4-2DEFF04E26B9}" type="pres">
      <dgm:prSet presAssocID="{DCFA868D-6952-4BC2-A285-B2939A7006B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DA7A0-D820-4628-929A-EB51E0879135}" type="pres">
      <dgm:prSet presAssocID="{BD1AC530-B42F-4E9D-9486-0730227E7494}" presName="parTxOnlySpace" presStyleCnt="0"/>
      <dgm:spPr/>
    </dgm:pt>
    <dgm:pt modelId="{9A1FC9E5-4F4C-4771-B20B-4C88CF13D3CD}" type="pres">
      <dgm:prSet presAssocID="{E350468F-FDFB-4D29-BB77-F080F4B11D4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F3C45-73AB-43C9-BFE6-3343ECDCA405}" type="pres">
      <dgm:prSet presAssocID="{7ABD23D8-D684-4A0B-A146-359D858D96A6}" presName="parTxOnlySpace" presStyleCnt="0"/>
      <dgm:spPr/>
    </dgm:pt>
    <dgm:pt modelId="{DDC5CC90-4EA7-4BB0-AD50-2C34D08FFF3E}" type="pres">
      <dgm:prSet presAssocID="{8E986D59-0B63-426C-9C25-FA232670BC93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E941CD-E41E-4A0D-934B-6B5F4CEAD4EE}" type="presOf" srcId="{061F2448-08BE-4BB2-A6EC-CCD5A56974D5}" destId="{A7AA6D32-18E9-428E-A24F-615586F7B3A4}" srcOrd="0" destOrd="0" presId="urn:microsoft.com/office/officeart/2005/8/layout/chevron1"/>
    <dgm:cxn modelId="{E98B31E2-8895-457B-BA64-40FC63D60617}" srcId="{061F2448-08BE-4BB2-A6EC-CCD5A56974D5}" destId="{8E986D59-0B63-426C-9C25-FA232670BC93}" srcOrd="2" destOrd="0" parTransId="{BE12394C-DDC8-4F9A-9DA6-EC928F2A1125}" sibTransId="{147348B6-EE7C-4B05-B09B-58DF84251EFE}"/>
    <dgm:cxn modelId="{F57C501E-94A2-443D-92D5-C80B86D1076A}" type="presOf" srcId="{8E986D59-0B63-426C-9C25-FA232670BC93}" destId="{DDC5CC90-4EA7-4BB0-AD50-2C34D08FFF3E}" srcOrd="0" destOrd="0" presId="urn:microsoft.com/office/officeart/2005/8/layout/chevron1"/>
    <dgm:cxn modelId="{487A4006-5801-4C9A-AFA3-CA65F4BFE319}" type="presOf" srcId="{DCFA868D-6952-4BC2-A285-B2939A7006B5}" destId="{455F9EFD-2879-4926-BEF4-2DEFF04E26B9}" srcOrd="0" destOrd="0" presId="urn:microsoft.com/office/officeart/2005/8/layout/chevron1"/>
    <dgm:cxn modelId="{02F750FD-A6F9-4204-B02B-B88767E0ECBE}" type="presOf" srcId="{E350468F-FDFB-4D29-BB77-F080F4B11D43}" destId="{9A1FC9E5-4F4C-4771-B20B-4C88CF13D3CD}" srcOrd="0" destOrd="0" presId="urn:microsoft.com/office/officeart/2005/8/layout/chevron1"/>
    <dgm:cxn modelId="{5C7F1010-FCF6-4572-AA94-19D5A28B1B94}" srcId="{061F2448-08BE-4BB2-A6EC-CCD5A56974D5}" destId="{DCFA868D-6952-4BC2-A285-B2939A7006B5}" srcOrd="0" destOrd="0" parTransId="{0966CEAA-11E6-4C4C-AF04-76A7C60740CB}" sibTransId="{BD1AC530-B42F-4E9D-9486-0730227E7494}"/>
    <dgm:cxn modelId="{E71B4211-58EA-4FE8-B224-8A91AA5F840B}" srcId="{061F2448-08BE-4BB2-A6EC-CCD5A56974D5}" destId="{E350468F-FDFB-4D29-BB77-F080F4B11D43}" srcOrd="1" destOrd="0" parTransId="{EE9A76E6-DC02-4D56-9C51-BB305FA1DF4A}" sibTransId="{7ABD23D8-D684-4A0B-A146-359D858D96A6}"/>
    <dgm:cxn modelId="{6C7A81B3-23A5-476C-93F9-25BF2738800C}" type="presParOf" srcId="{A7AA6D32-18E9-428E-A24F-615586F7B3A4}" destId="{455F9EFD-2879-4926-BEF4-2DEFF04E26B9}" srcOrd="0" destOrd="0" presId="urn:microsoft.com/office/officeart/2005/8/layout/chevron1"/>
    <dgm:cxn modelId="{52891172-0492-4445-AF12-80374CDCAE72}" type="presParOf" srcId="{A7AA6D32-18E9-428E-A24F-615586F7B3A4}" destId="{3C4DA7A0-D820-4628-929A-EB51E0879135}" srcOrd="1" destOrd="0" presId="urn:microsoft.com/office/officeart/2005/8/layout/chevron1"/>
    <dgm:cxn modelId="{7562541F-C3CE-49E1-8FB6-D39BE9D17096}" type="presParOf" srcId="{A7AA6D32-18E9-428E-A24F-615586F7B3A4}" destId="{9A1FC9E5-4F4C-4771-B20B-4C88CF13D3CD}" srcOrd="2" destOrd="0" presId="urn:microsoft.com/office/officeart/2005/8/layout/chevron1"/>
    <dgm:cxn modelId="{78D75FD7-B3E6-440E-BE24-89ACF22A8237}" type="presParOf" srcId="{A7AA6D32-18E9-428E-A24F-615586F7B3A4}" destId="{915F3C45-73AB-43C9-BFE6-3343ECDCA405}" srcOrd="3" destOrd="0" presId="urn:microsoft.com/office/officeart/2005/8/layout/chevron1"/>
    <dgm:cxn modelId="{55664C0E-D81E-439C-A615-7A9DCA3F8CF3}" type="presParOf" srcId="{A7AA6D32-18E9-428E-A24F-615586F7B3A4}" destId="{DDC5CC90-4EA7-4BB0-AD50-2C34D08FFF3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391EE85-D297-4F85-B39A-9035EBF4E00E}" type="datetime1">
              <a:rPr lang="ru-RU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1F26DC6-2DC4-452B-B163-FE3FF404720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6C028ED-9DF1-496D-A6DC-23B7C87A20E8}" type="datetime1">
              <a:rPr lang="ru-RU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1F26DC6-2DC4-452B-B163-FE3FF404720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23D0085-A6DD-4C42-8B67-ADA9D99BA144}" type="datetime1">
              <a:rPr lang="ru-RU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1F26DC6-2DC4-452B-B163-FE3FF404720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A630C7D-9A33-49E2-9337-EEF1F0C64158}" type="datetime1">
              <a:rPr lang="ru-RU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1F26DC6-2DC4-452B-B163-FE3FF404720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4482D3D-F8B0-465B-9BC6-E26785419255}" type="datetime1">
              <a:rPr lang="ru-RU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1F26DC6-2DC4-452B-B163-FE3FF404720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168EEB-4119-49F7-95F8-02BD9B19968B}" type="datetime1">
              <a:rPr lang="ru-RU"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1F26DC6-2DC4-452B-B163-FE3FF404720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3C5C263-833C-4997-878B-5E7E2A74DCB1}" type="datetime1">
              <a:rPr lang="ru-RU"/>
              <a:t>24.03.2025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1F26DC6-2DC4-452B-B163-FE3FF404720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88CE744-5A1D-42B3-B075-CCA8E48CE339}" type="datetime1">
              <a:rPr lang="ru-RU"/>
              <a:t>24.03.2025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1F26DC6-2DC4-452B-B163-FE3FF404720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3F0FF9A-6498-48AE-91AD-006879C896A3}" type="datetime1">
              <a:rPr lang="ru-RU"/>
              <a:t>24.03.2025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1F26DC6-2DC4-452B-B163-FE3FF404720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6B55A4B-4722-475F-8544-703045AB5E31}" type="datetime1">
              <a:rPr lang="ru-RU"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1F26DC6-2DC4-452B-B163-FE3FF404720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34BE37D-6390-4C41-B969-E04A0965F532}" type="datetime1">
              <a:rPr lang="ru-RU"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1F26DC6-2DC4-452B-B163-FE3FF404720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2BA20A-D9E2-4E32-AA8F-5AB4A6F394A7}" type="datetime1">
              <a:rPr lang="ru-RU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F26DC6-2DC4-452B-B163-FE3FF404720D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12" descr="C:\Documents and Settings\Admin\Мои документы\original.jpeg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70992" y="209549"/>
            <a:ext cx="619125" cy="769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6" descr="C:\Documents and Settings\Admin\Мои документы\=ТПП=\Нижнекамск\ПП Нижнекамск\логотип\НК ПРОМПАРК.jpg"/>
          <p:cNvPicPr>
            <a:picLocks noChangeAspect="1" noChangeArrowheads="1"/>
          </p:cNvPicPr>
          <p:nvPr/>
        </p:nvPicPr>
        <p:blipFill>
          <a:blip r:embed="rId3"/>
          <a:srcRect l="17520" t="24417" r="16959" b="38133"/>
          <a:stretch/>
        </p:blipFill>
        <p:spPr bwMode="auto">
          <a:xfrm>
            <a:off x="10056545" y="131762"/>
            <a:ext cx="1976437" cy="9255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 bwMode="auto">
          <a:xfrm>
            <a:off x="1280554" y="1405823"/>
            <a:ext cx="10509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600" b="1" dirty="0" smtClean="0">
                <a:latin typeface="Times New Roman"/>
                <a:cs typeface="Times New Roman"/>
              </a:rPr>
              <a:t>Промышленный парк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3600" b="1" dirty="0" smtClean="0">
                <a:latin typeface="Times New Roman"/>
                <a:cs typeface="Times New Roman"/>
              </a:rPr>
              <a:t>«Нижнекамск»</a:t>
            </a:r>
            <a:endParaRPr lang="ru-RU" sz="3600" b="1" dirty="0">
              <a:latin typeface="Times New Roman"/>
              <a:cs typeface="Times New Roman"/>
            </a:endParaRPr>
          </a:p>
        </p:txBody>
      </p:sp>
      <p:pic>
        <p:nvPicPr>
          <p:cNvPr id="7" name="Picture 6" descr="C:\Users\User\Desktop\1.jpg"/>
          <p:cNvPicPr>
            <a:picLocks noChangeAspect="1" noChangeArrowheads="1"/>
          </p:cNvPicPr>
          <p:nvPr/>
        </p:nvPicPr>
        <p:blipFill>
          <a:blip r:embed="rId4"/>
          <a:srcRect t="4298" b="43329"/>
          <a:stretch/>
        </p:blipFill>
        <p:spPr bwMode="auto">
          <a:xfrm>
            <a:off x="745149" y="4031087"/>
            <a:ext cx="11446851" cy="2826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019979" y="114707"/>
            <a:ext cx="1076418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ru-RU" sz="2800" b="1">
                <a:latin typeface="Times New Roman"/>
                <a:cs typeface="Times New Roman"/>
              </a:rPr>
              <a:t>Предварительная схема </a:t>
            </a:r>
            <a:r>
              <a:rPr lang="en-US" sz="2800" b="1">
                <a:latin typeface="Times New Roman"/>
                <a:cs typeface="Times New Roman"/>
              </a:rPr>
              <a:t>III </a:t>
            </a:r>
            <a:r>
              <a:rPr lang="ru-RU" sz="2800" b="1">
                <a:latin typeface="Times New Roman"/>
                <a:cs typeface="Times New Roman"/>
              </a:rPr>
              <a:t>очереди</a:t>
            </a:r>
          </a:p>
        </p:txBody>
      </p:sp>
      <p:pic>
        <p:nvPicPr>
          <p:cNvPr id="8" name="Picture 7" descr="C:\Documents and Settings\Admin\Мои документы\=ТПП=\Нижнекамск\ПП Нижнекамск\логотип\НК ПРОМПАРК 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072913" y="142325"/>
            <a:ext cx="1850799" cy="31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 l="4220" t="9604" r="3909" b="11587"/>
          <a:stretch/>
        </p:blipFill>
        <p:spPr bwMode="auto">
          <a:xfrm>
            <a:off x="1886858" y="943428"/>
            <a:ext cx="9439228" cy="56460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03200" y="197987"/>
            <a:ext cx="11393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резидентам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71464" y="1368896"/>
            <a:ext cx="3368600" cy="14224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/>
              <a:t>Резидент должен быть зарегистрирован в Управлении Федеральной налоговой службы по месту нахождения </a:t>
            </a:r>
            <a:r>
              <a:rPr lang="ru-RU" dirty="0" smtClean="0"/>
              <a:t>парка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99856" y="1368896"/>
            <a:ext cx="3368600" cy="14224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/>
              <a:t>Подтверждение наличия собственных источников финансирования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328248" y="1368896"/>
            <a:ext cx="3368600" cy="14224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/>
              <a:t>Наличие бизнес-плана и финансовой модели проекта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71464" y="3019896"/>
            <a:ext cx="3368600" cy="14224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/>
              <a:t>Наличие расчетов по необходимому объему инженерной инфраструктуры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99856" y="3019896"/>
            <a:ext cx="3368600" cy="14224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/>
              <a:t>Строительство объектов и ввод в эксплуатацию должно быть осуществлено в течении двух лет с момента получения статуса резидента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328248" y="3019896"/>
            <a:ext cx="3368600" cy="14224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/>
              <a:t>Производство должно быть запущено в течении трех лет с момента получения статуса резидента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271464" y="4670896"/>
            <a:ext cx="3368600" cy="14224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/>
              <a:t>Отсутствие задолженностей по налогам и сборам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99856" y="4670896"/>
            <a:ext cx="3368600" cy="14224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Проект не должен быть связан с подакцизной и незаконной деятельностью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328248" y="4670896"/>
            <a:ext cx="3368600" cy="14224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Отсутствие иностранных граждан в составе учредителей*</a:t>
            </a:r>
            <a:endParaRPr lang="ru-RU" dirty="0"/>
          </a:p>
        </p:txBody>
      </p:sp>
      <p:pic>
        <p:nvPicPr>
          <p:cNvPr id="12" name="Picture 7" descr="C:\Documents and Settings\Admin\Мои документы\=ТПП=\Нижнекамск\ПП Нижнекамск\логотип\НК ПРОМПАРК 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072913" y="142325"/>
            <a:ext cx="1850799" cy="310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759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798286" y="32887"/>
            <a:ext cx="11393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паспорта инвестиционного проекта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7258" b="23791"/>
          <a:stretch/>
        </p:blipFill>
        <p:spPr>
          <a:xfrm>
            <a:off x="983432" y="670322"/>
            <a:ext cx="4826412" cy="56451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t="75785" r="10575"/>
          <a:stretch/>
        </p:blipFill>
        <p:spPr>
          <a:xfrm>
            <a:off x="6168008" y="679450"/>
            <a:ext cx="5486092" cy="2114550"/>
          </a:xfrm>
          <a:prstGeom prst="rect">
            <a:avLst/>
          </a:prstGeom>
        </p:spPr>
      </p:pic>
      <p:pic>
        <p:nvPicPr>
          <p:cNvPr id="5" name="Picture 7" descr="C:\Documents and Settings\Admin\Мои документы\=ТПП=\Нижнекамск\ПП Нижнекамск\логотип\НК ПРОМПАРК 2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072913" y="142325"/>
            <a:ext cx="1850799" cy="310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473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798286" y="32887"/>
            <a:ext cx="11393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требований к Бизнес-плану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500" y="553357"/>
            <a:ext cx="2946400" cy="6952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Инициатор проекта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0500" y="1320493"/>
            <a:ext cx="2946400" cy="6952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Резюме проекта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0500" y="2102143"/>
            <a:ext cx="2946400" cy="6952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Анализ положения дел в отрасли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0500" y="2883793"/>
            <a:ext cx="2946400" cy="6952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Описание продукции (работ, услуг)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0500" y="3694471"/>
            <a:ext cx="2946400" cy="6952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Маркетинг и сбыт продукции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0500" y="4505146"/>
            <a:ext cx="2946400" cy="6952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Производственный план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0500" y="5301306"/>
            <a:ext cx="2946400" cy="6952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Организационный план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0500" y="6082960"/>
            <a:ext cx="2946400" cy="6952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Финансовый план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94743" y="553357"/>
            <a:ext cx="8737600" cy="6952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/>
              <a:t>1.1. Наименование юридического лица - резидента промышленного парка (далее - претендент</a:t>
            </a:r>
            <a:r>
              <a:rPr lang="ru-RU" sz="900" dirty="0" smtClean="0"/>
              <a:t>). 1.2</a:t>
            </a:r>
            <a:r>
              <a:rPr lang="ru-RU" sz="900" dirty="0"/>
              <a:t>. Организационно-правовая форма претендента, имена и адреса учредителей</a:t>
            </a:r>
            <a:r>
              <a:rPr lang="ru-RU" sz="900" dirty="0" smtClean="0"/>
              <a:t>. 1.3</a:t>
            </a:r>
            <a:r>
              <a:rPr lang="ru-RU" sz="900" dirty="0"/>
              <a:t>. Дата регистрации претендента, номер регистрационного свидетельства</a:t>
            </a:r>
            <a:r>
              <a:rPr lang="ru-RU" sz="900" dirty="0" smtClean="0"/>
              <a:t>. 1.4</a:t>
            </a:r>
            <a:r>
              <a:rPr lang="ru-RU" sz="900" dirty="0"/>
              <a:t>. Место государственной регистрации и почтовый адрес претендента</a:t>
            </a:r>
            <a:r>
              <a:rPr lang="ru-RU" sz="900" dirty="0" smtClean="0"/>
              <a:t>. 1.5</a:t>
            </a:r>
            <a:r>
              <a:rPr lang="ru-RU" sz="900" dirty="0"/>
              <a:t>. ФИО, номера телефонов, руководителей претендента</a:t>
            </a:r>
            <a:r>
              <a:rPr lang="ru-RU" sz="900" dirty="0" smtClean="0"/>
              <a:t>. 1.6</a:t>
            </a:r>
            <a:r>
              <a:rPr lang="ru-RU" sz="900" dirty="0"/>
              <a:t>. Виды экономической деятельности предприятия. </a:t>
            </a:r>
            <a:r>
              <a:rPr lang="ru-RU" sz="900" dirty="0" smtClean="0"/>
              <a:t> 1.7</a:t>
            </a:r>
            <a:r>
              <a:rPr lang="ru-RU" sz="900" dirty="0"/>
              <a:t>. Срок реализации проекта</a:t>
            </a:r>
            <a:r>
              <a:rPr lang="ru-RU" sz="900" dirty="0" smtClean="0"/>
              <a:t>. 1.8</a:t>
            </a:r>
            <a:r>
              <a:rPr lang="ru-RU" sz="900" dirty="0"/>
              <a:t>. Полная стоимость реализации проекта, ожидаемые источники денежных средств и их структура (собственные и заемные средства претендента, бюджетное финансирование).</a:t>
            </a:r>
          </a:p>
          <a:p>
            <a:pPr algn="ctr"/>
            <a:endParaRPr lang="ru-RU" sz="9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94743" y="1323728"/>
            <a:ext cx="8737600" cy="6952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/>
              <a:t>2.1. Сущность предполагаемого </a:t>
            </a:r>
            <a:r>
              <a:rPr lang="ru-RU" sz="900" dirty="0" smtClean="0"/>
              <a:t>проекта 2.2</a:t>
            </a:r>
            <a:r>
              <a:rPr lang="ru-RU" sz="900" dirty="0"/>
              <a:t>. Эффективность реализации проекта</a:t>
            </a:r>
            <a:r>
              <a:rPr lang="ru-RU" sz="900" dirty="0" smtClean="0"/>
              <a:t>. Простой </a:t>
            </a:r>
            <a:r>
              <a:rPr lang="ru-RU" sz="900" dirty="0"/>
              <a:t>срок окупаемости</a:t>
            </a:r>
            <a:r>
              <a:rPr lang="ru-RU" sz="900" dirty="0" smtClean="0"/>
              <a:t>; </a:t>
            </a:r>
            <a:r>
              <a:rPr lang="ru-RU" sz="900" dirty="0"/>
              <a:t>	Дисконтированный срок окупаемости</a:t>
            </a:r>
            <a:r>
              <a:rPr lang="ru-RU" sz="900" dirty="0" smtClean="0"/>
              <a:t>; NPV </a:t>
            </a:r>
            <a:r>
              <a:rPr lang="ru-RU" sz="900" dirty="0"/>
              <a:t>- чистая текущая стоимость</a:t>
            </a:r>
            <a:r>
              <a:rPr lang="ru-RU" sz="900" dirty="0" smtClean="0"/>
              <a:t>; IRR-  </a:t>
            </a:r>
            <a:r>
              <a:rPr lang="ru-RU" sz="900" dirty="0"/>
              <a:t>внутренняя норма рентабельности</a:t>
            </a:r>
            <a:r>
              <a:rPr lang="ru-RU" sz="900" dirty="0" smtClean="0"/>
              <a:t>. 2.3</a:t>
            </a:r>
            <a:r>
              <a:rPr lang="ru-RU" sz="900" dirty="0"/>
              <a:t>. Общая стоимость проекта</a:t>
            </a:r>
            <a:r>
              <a:rPr lang="ru-RU" sz="900" dirty="0" smtClean="0"/>
              <a:t>. 2.4</a:t>
            </a:r>
            <a:r>
              <a:rPr lang="ru-RU" sz="900" dirty="0"/>
              <a:t>. Необходимые финансовые </a:t>
            </a:r>
            <a:r>
              <a:rPr lang="ru-RU" sz="900" dirty="0" smtClean="0"/>
              <a:t>ресурсы.2.5</a:t>
            </a:r>
            <a:r>
              <a:rPr lang="ru-RU" sz="900" dirty="0"/>
              <a:t>. Эффекты от реализации </a:t>
            </a:r>
            <a:r>
              <a:rPr lang="ru-RU" sz="900" dirty="0" smtClean="0"/>
              <a:t>проекта Социальный </a:t>
            </a:r>
            <a:r>
              <a:rPr lang="ru-RU" sz="900" dirty="0"/>
              <a:t>эффект (создаваемые рабочие места</a:t>
            </a:r>
            <a:r>
              <a:rPr lang="ru-RU" sz="900" dirty="0" smtClean="0"/>
              <a:t>) Экологический эффект Экономический </a:t>
            </a:r>
            <a:r>
              <a:rPr lang="ru-RU" sz="900" dirty="0"/>
              <a:t>эффект (размер  налоговых поступлений во все уровни бюджетов).</a:t>
            </a:r>
          </a:p>
          <a:p>
            <a:pPr algn="ctr"/>
            <a:endParaRPr lang="ru-RU" sz="9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294743" y="2094854"/>
            <a:ext cx="8737600" cy="6952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/>
              <a:t>3.1. Анализ современного состояния и перспектив развития отрасли</a:t>
            </a:r>
            <a:r>
              <a:rPr lang="ru-RU" sz="900" dirty="0" smtClean="0"/>
              <a:t>. 3.2</a:t>
            </a:r>
            <a:r>
              <a:rPr lang="ru-RU" sz="900" dirty="0"/>
              <a:t>. Ожидаемая доля претендента в производстве отрасли. </a:t>
            </a:r>
            <a:r>
              <a:rPr lang="ru-RU" sz="900" dirty="0" smtClean="0"/>
              <a:t> (</a:t>
            </a:r>
            <a:r>
              <a:rPr lang="ru-RU" sz="900" dirty="0"/>
              <a:t>Значимость данного производства для экономического и социального развития г. Набережные Челны</a:t>
            </a:r>
            <a:r>
              <a:rPr lang="ru-RU" sz="900" dirty="0" smtClean="0"/>
              <a:t>) 3.3</a:t>
            </a:r>
            <a:r>
              <a:rPr lang="ru-RU" sz="900" dirty="0"/>
              <a:t>. Перечень основных (потенциальных) конкурентов, их доли на рынке</a:t>
            </a:r>
            <a:r>
              <a:rPr lang="ru-RU" sz="900" dirty="0" smtClean="0"/>
              <a:t>. 3.4</a:t>
            </a:r>
            <a:r>
              <a:rPr lang="ru-RU" sz="900" dirty="0"/>
              <a:t>. Общая концепция предполагаемого бизнеса </a:t>
            </a:r>
          </a:p>
          <a:p>
            <a:pPr algn="ctr"/>
            <a:endParaRPr lang="ru-RU" sz="9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94743" y="2865225"/>
            <a:ext cx="8737600" cy="6952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/>
              <a:t>4.1. Основные виды  продукции (работ, услуг), их характеристики</a:t>
            </a:r>
          </a:p>
          <a:p>
            <a:pPr algn="ctr"/>
            <a:r>
              <a:rPr lang="ru-RU" sz="900" dirty="0"/>
              <a:t>4.2. Наличие у претендента опыта производства данной продукции (работ, услуг).</a:t>
            </a:r>
          </a:p>
          <a:p>
            <a:pPr algn="ctr"/>
            <a:r>
              <a:rPr lang="ru-RU" sz="900" dirty="0"/>
              <a:t>4.3. Сравнительный анализ основных характеристик аналогичных и конкурирующих (замещающих) видов продукции (работ, услуг).</a:t>
            </a:r>
          </a:p>
          <a:p>
            <a:pPr algn="ctr"/>
            <a:endParaRPr lang="ru-RU" sz="9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294743" y="3693242"/>
            <a:ext cx="8737600" cy="6952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/>
              <a:t>5.1. Анализ рынков сбыта продукции (работ, услуг</a:t>
            </a:r>
            <a:r>
              <a:rPr lang="ru-RU" sz="900" dirty="0" smtClean="0"/>
              <a:t>). 5.2</a:t>
            </a:r>
            <a:r>
              <a:rPr lang="ru-RU" sz="900" dirty="0"/>
              <a:t>. Оценка доли претендента на рынке </a:t>
            </a:r>
            <a:r>
              <a:rPr lang="ru-RU" sz="900" dirty="0" smtClean="0"/>
              <a:t> 5.4</a:t>
            </a:r>
            <a:r>
              <a:rPr lang="ru-RU" sz="900" dirty="0"/>
              <a:t>. Общая стратегия маркетинга претендента</a:t>
            </a:r>
            <a:r>
              <a:rPr lang="ru-RU" sz="900" dirty="0" smtClean="0"/>
              <a:t>. 5.5</a:t>
            </a:r>
            <a:r>
              <a:rPr lang="ru-RU" sz="900" dirty="0"/>
              <a:t>. Характеристика ценообразования </a:t>
            </a:r>
            <a:r>
              <a:rPr lang="ru-RU" sz="900" dirty="0" smtClean="0"/>
              <a:t>претендента 5.6</a:t>
            </a:r>
            <a:r>
              <a:rPr lang="ru-RU" sz="900" dirty="0"/>
              <a:t>. Тактика реализации продукции (работ, услуг). Анализ методов реализации (прямая поставка, торговые представители, посредники) и их эффективность, выбор приоритетных каналов сбыта в долгосрочной перспективе, наличие договоров и протоколов намерений на поставку</a:t>
            </a:r>
            <a:r>
              <a:rPr lang="ru-RU" sz="900" dirty="0" smtClean="0"/>
              <a:t>. 5.7</a:t>
            </a:r>
            <a:r>
              <a:rPr lang="ru-RU" sz="900" dirty="0"/>
              <a:t>. Политика послепродажного обслуживания и предоставления гарантий</a:t>
            </a:r>
            <a:r>
              <a:rPr lang="ru-RU" sz="900" dirty="0" smtClean="0"/>
              <a:t>. 5.8</a:t>
            </a:r>
            <a:r>
              <a:rPr lang="ru-RU" sz="900" dirty="0"/>
              <a:t>. Реклама и продвижение продукции (работ, услуг) на рынок</a:t>
            </a:r>
            <a:r>
              <a:rPr lang="ru-RU" sz="900" dirty="0" smtClean="0"/>
              <a:t>. 5.9</a:t>
            </a:r>
            <a:r>
              <a:rPr lang="ru-RU" sz="900" dirty="0"/>
              <a:t>. Стратегия в области качества </a:t>
            </a:r>
          </a:p>
          <a:p>
            <a:pPr algn="ctr"/>
            <a:endParaRPr lang="ru-RU" sz="9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294743" y="4514413"/>
            <a:ext cx="8737600" cy="6952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/>
              <a:t>6.1. Место реализации </a:t>
            </a:r>
            <a:r>
              <a:rPr lang="ru-RU" sz="900" dirty="0" smtClean="0"/>
              <a:t>проекта (</a:t>
            </a:r>
            <a:r>
              <a:rPr lang="ru-RU" sz="900" dirty="0"/>
              <a:t>Обеспеченность </a:t>
            </a:r>
            <a:r>
              <a:rPr lang="ru-RU" sz="900" dirty="0" smtClean="0"/>
              <a:t>инфраструктурой</a:t>
            </a:r>
            <a:r>
              <a:rPr lang="ru-RU" sz="900" dirty="0"/>
              <a:t>; наличие </a:t>
            </a:r>
            <a:r>
              <a:rPr lang="ru-RU" sz="900" dirty="0" smtClean="0"/>
              <a:t>строительно-монтажных организаций</a:t>
            </a:r>
            <a:r>
              <a:rPr lang="ru-RU" sz="900" dirty="0"/>
              <a:t>; наличие и состояние производственных площадей</a:t>
            </a:r>
            <a:r>
              <a:rPr lang="ru-RU" sz="900" dirty="0" smtClean="0"/>
              <a:t>.) 6.2</a:t>
            </a:r>
            <a:r>
              <a:rPr lang="ru-RU" sz="900" dirty="0"/>
              <a:t>. Планирование и сметная стоимость работ по проекту (сроки строительства, монтажа, ввода в эксплуатацию и достижения проектной мощности оборудования - календарный план с указанием затрат на реализацию каждого этапа</a:t>
            </a:r>
            <a:r>
              <a:rPr lang="ru-RU" sz="900" dirty="0" smtClean="0"/>
              <a:t>). 6.3</a:t>
            </a:r>
            <a:r>
              <a:rPr lang="ru-RU" sz="900" dirty="0"/>
              <a:t>. Производственная программа претендента в номенклатурном разрезе</a:t>
            </a:r>
            <a:r>
              <a:rPr lang="ru-RU" sz="900" dirty="0" smtClean="0"/>
              <a:t>. 6.4</a:t>
            </a:r>
            <a:r>
              <a:rPr lang="ru-RU" sz="900" dirty="0"/>
              <a:t>. Производственные мощности и их развитие </a:t>
            </a:r>
            <a:r>
              <a:rPr lang="ru-RU" sz="900" dirty="0" smtClean="0"/>
              <a:t> 6.5</a:t>
            </a:r>
            <a:r>
              <a:rPr lang="ru-RU" sz="900" dirty="0"/>
              <a:t>. План капитальных вложений</a:t>
            </a:r>
            <a:r>
              <a:rPr lang="ru-RU" sz="900" dirty="0" smtClean="0"/>
              <a:t>. 6.6</a:t>
            </a:r>
            <a:r>
              <a:rPr lang="ru-RU" sz="900" dirty="0"/>
              <a:t>. План материально-технического обеспечения </a:t>
            </a:r>
            <a:r>
              <a:rPr lang="ru-RU" sz="900" dirty="0" smtClean="0"/>
              <a:t>(поставщики </a:t>
            </a:r>
            <a:r>
              <a:rPr lang="ru-RU" sz="900" dirty="0"/>
              <a:t>ресурсов, условия поставок, </a:t>
            </a:r>
            <a:r>
              <a:rPr lang="ru-RU" sz="900" dirty="0" smtClean="0"/>
              <a:t>цены). 6.7</a:t>
            </a:r>
            <a:r>
              <a:rPr lang="ru-RU" sz="900" dirty="0"/>
              <a:t>. Трудовые </a:t>
            </a:r>
            <a:r>
              <a:rPr lang="ru-RU" sz="900" dirty="0" smtClean="0"/>
              <a:t>ресурсы 6.8</a:t>
            </a:r>
            <a:r>
              <a:rPr lang="ru-RU" sz="900" dirty="0"/>
              <a:t>. Характеристика экологических последствий реализации проекта, обеспечение экологической и технической безопасности</a:t>
            </a:r>
            <a:r>
              <a:rPr lang="ru-RU" sz="900" dirty="0" smtClean="0"/>
              <a:t>. 6.9</a:t>
            </a:r>
            <a:r>
              <a:rPr lang="ru-RU" sz="900" dirty="0"/>
              <a:t>. Анализ системы качества </a:t>
            </a:r>
            <a:r>
              <a:rPr lang="ru-RU" sz="900" dirty="0" smtClean="0"/>
              <a:t>продукции.</a:t>
            </a:r>
            <a:endParaRPr lang="ru-RU" sz="9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294743" y="5298239"/>
            <a:ext cx="8737600" cy="6952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/>
              <a:t>7.1. Краткая характеристика собственников и  высшего руководства претендента </a:t>
            </a:r>
          </a:p>
          <a:p>
            <a:pPr algn="ctr"/>
            <a:r>
              <a:rPr lang="ru-RU" sz="900" dirty="0"/>
              <a:t>7.2. Организационная структура управления организации-претендента </a:t>
            </a:r>
          </a:p>
          <a:p>
            <a:pPr algn="ctr"/>
            <a:r>
              <a:rPr lang="ru-RU" sz="900" dirty="0"/>
              <a:t>7.3. План-график основных мероприятий развития бизнеса </a:t>
            </a:r>
          </a:p>
          <a:p>
            <a:pPr algn="ctr"/>
            <a:r>
              <a:rPr lang="ru-RU" sz="900" dirty="0"/>
              <a:t>7.4. Перечень существующих (потенциальных) стратегических партнеров и контрагентов</a:t>
            </a:r>
          </a:p>
          <a:p>
            <a:pPr algn="ctr"/>
            <a:endParaRPr lang="ru-RU" sz="9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294743" y="6081310"/>
            <a:ext cx="8737600" cy="6952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/>
              <a:t>8.1. Принятые </a:t>
            </a:r>
            <a:r>
              <a:rPr lang="ru-RU" sz="900" dirty="0" smtClean="0"/>
              <a:t>допущения 8.2.Выручка </a:t>
            </a:r>
            <a:r>
              <a:rPr lang="ru-RU" sz="900" dirty="0"/>
              <a:t>от </a:t>
            </a:r>
            <a:r>
              <a:rPr lang="ru-RU" sz="900" dirty="0" smtClean="0"/>
              <a:t>реализации 8.3.Текущие затраты 8.3.1.Прямые </a:t>
            </a:r>
            <a:r>
              <a:rPr lang="ru-RU" sz="900" dirty="0"/>
              <a:t>материальные </a:t>
            </a:r>
            <a:r>
              <a:rPr lang="ru-RU" sz="900" dirty="0" smtClean="0"/>
              <a:t>затраты </a:t>
            </a:r>
            <a:r>
              <a:rPr lang="ru-RU" sz="900" dirty="0"/>
              <a:t>	8.3.2.Прямые затраты на оплату </a:t>
            </a:r>
            <a:r>
              <a:rPr lang="ru-RU" sz="900" dirty="0" smtClean="0"/>
              <a:t>труда 8.3.3.Косвенные расходы 8.4.Источники финансирования 8.5.Отчет </a:t>
            </a:r>
            <a:r>
              <a:rPr lang="ru-RU" sz="900" dirty="0"/>
              <a:t>о прибылях и </a:t>
            </a:r>
            <a:r>
              <a:rPr lang="ru-RU" sz="900" dirty="0" smtClean="0"/>
              <a:t>убытках 8.6.Отчет </a:t>
            </a:r>
            <a:r>
              <a:rPr lang="ru-RU" sz="900" dirty="0"/>
              <a:t>о движении денежных </a:t>
            </a:r>
            <a:r>
              <a:rPr lang="ru-RU" sz="900" dirty="0" smtClean="0"/>
              <a:t>средств 8.7.Показатели </a:t>
            </a:r>
            <a:r>
              <a:rPr lang="ru-RU" sz="900" dirty="0"/>
              <a:t>эффективности </a:t>
            </a:r>
            <a:r>
              <a:rPr lang="ru-RU" sz="900" dirty="0" smtClean="0"/>
              <a:t>проекта 8.8</a:t>
            </a:r>
            <a:r>
              <a:rPr lang="ru-RU" sz="900" dirty="0"/>
              <a:t>. Анализ рисков реализации проекта. Анализ чувствительности</a:t>
            </a:r>
          </a:p>
          <a:p>
            <a:pPr algn="ctr"/>
            <a:endParaRPr lang="ru-RU" sz="900" dirty="0"/>
          </a:p>
        </p:txBody>
      </p:sp>
      <p:pic>
        <p:nvPicPr>
          <p:cNvPr id="22" name="Picture 7" descr="C:\Documents and Settings\Admin\Мои документы\=ТПП=\Нижнекамск\ПП Нижнекамск\логотип\НК ПРОМПАРК 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072913" y="142325"/>
            <a:ext cx="1850799" cy="310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848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798286" y="32887"/>
            <a:ext cx="11393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инвестиций 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1052286" y="584200"/>
            <a:ext cx="3644900" cy="14986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Собственные </a:t>
            </a:r>
          </a:p>
          <a:p>
            <a:pPr algn="ctr"/>
            <a:r>
              <a:rPr lang="ru-RU" b="1" dirty="0" smtClean="0"/>
              <a:t>(не менее 30%)</a:t>
            </a:r>
            <a:endParaRPr lang="ru-RU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7681686" y="584200"/>
            <a:ext cx="3644900" cy="14986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Заемные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41086" y="2425700"/>
            <a:ext cx="50673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/>
              <a:t>Уставный капитал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3 раздел бухгалтерского баланса (нераспределенная прибыль)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Бухгалтерский баланс (расчет рабочего капитала (строки 1200-1500=?)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Долгосрочные вклады и депозиты (подтверждение из банка)</a:t>
            </a:r>
          </a:p>
          <a:p>
            <a:pPr marL="285750" indent="-285750">
              <a:buFontTx/>
              <a:buChar char="-"/>
            </a:pPr>
            <a:r>
              <a:rPr lang="ru-RU" dirty="0" err="1" smtClean="0"/>
              <a:t>Займ</a:t>
            </a:r>
            <a:r>
              <a:rPr lang="ru-RU" dirty="0" smtClean="0"/>
              <a:t> от учредителя или материнской компании (плюс подтверждающие документы по этой компании, указанные выше)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Чистая прибыль (но только по итогам бухгалтерской отчетности по итогам квартала)</a:t>
            </a: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4102100" y="2425700"/>
            <a:ext cx="215900" cy="8763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442276" y="2679184"/>
            <a:ext cx="84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 РТ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635750" y="2425700"/>
            <a:ext cx="5067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Действующая кредитная линия (со справкой об остатке средств)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Овердрафт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Кредитный договор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Письмо из банка </a:t>
            </a:r>
            <a:r>
              <a:rPr lang="ru-RU" dirty="0"/>
              <a:t>о </a:t>
            </a:r>
            <a:endParaRPr lang="ru-RU" dirty="0" smtClean="0"/>
          </a:p>
          <a:p>
            <a:r>
              <a:rPr lang="ru-RU" dirty="0" smtClean="0"/>
              <a:t>готовности </a:t>
            </a:r>
            <a:r>
              <a:rPr lang="ru-RU" dirty="0"/>
              <a:t>финансирования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указанием наименования </a:t>
            </a:r>
            <a:endParaRPr lang="ru-RU" dirty="0" smtClean="0"/>
          </a:p>
          <a:p>
            <a:r>
              <a:rPr lang="ru-RU" dirty="0" smtClean="0"/>
              <a:t>проекта</a:t>
            </a:r>
            <a:r>
              <a:rPr lang="ru-RU" dirty="0"/>
              <a:t>, суммы, процентов, </a:t>
            </a:r>
            <a:endParaRPr lang="ru-RU" dirty="0" smtClean="0"/>
          </a:p>
          <a:p>
            <a:r>
              <a:rPr lang="ru-RU" dirty="0" smtClean="0"/>
              <a:t>сроков</a:t>
            </a:r>
          </a:p>
          <a:p>
            <a:endParaRPr lang="ru-RU" dirty="0" smtClean="0"/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9652000" y="3637352"/>
            <a:ext cx="266700" cy="127754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042976" y="3890837"/>
            <a:ext cx="1831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Только для </a:t>
            </a:r>
          </a:p>
          <a:p>
            <a:r>
              <a:rPr lang="ru-RU" dirty="0" smtClean="0"/>
              <a:t>местного уровня</a:t>
            </a:r>
            <a:endParaRPr lang="ru-RU" dirty="0"/>
          </a:p>
        </p:txBody>
      </p:sp>
      <p:pic>
        <p:nvPicPr>
          <p:cNvPr id="12" name="Picture 7" descr="C:\Documents and Settings\Admin\Мои документы\=ТПП=\Нижнекамск\ПП Нижнекамск\логотип\НК ПРОМПАРК 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072913" y="142325"/>
            <a:ext cx="1850799" cy="310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673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264274" y="1034877"/>
            <a:ext cx="4136402" cy="82816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1. </a:t>
            </a:r>
            <a:r>
              <a:rPr lang="ru-RU" altLang="ru-RU" dirty="0">
                <a:cs typeface="Tahoma" pitchFamily="34" charset="0"/>
              </a:rPr>
              <a:t>Бизнес план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64274" y="2065923"/>
            <a:ext cx="4136402" cy="82451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2. Финансовая модель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64274" y="3095380"/>
            <a:ext cx="4138134" cy="82816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3. Паспорт инвестиционного проекта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74730" y="4175639"/>
            <a:ext cx="4136402" cy="82451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4. Технико-экономическое </a:t>
            </a:r>
            <a:r>
              <a:rPr lang="ru-RU" dirty="0" smtClean="0"/>
              <a:t>обоснование (расчет инфраструктуры)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825285" y="1033491"/>
            <a:ext cx="4136402" cy="82451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6. Подтверждение наличия финансирования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823698" y="2065923"/>
            <a:ext cx="4138134" cy="82451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7. Презентация проекта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825285" y="3122687"/>
            <a:ext cx="4136402" cy="82451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8. Справка об отсутствии </a:t>
            </a:r>
            <a:r>
              <a:rPr lang="ru-RU" dirty="0" smtClean="0"/>
              <a:t>задолженностей по налогам и сборам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823698" y="4175638"/>
            <a:ext cx="4136402" cy="82816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9. </a:t>
            </a:r>
            <a:r>
              <a:rPr lang="ru-RU" dirty="0" smtClean="0"/>
              <a:t>Учредительные </a:t>
            </a:r>
            <a:r>
              <a:rPr lang="ru-RU" dirty="0"/>
              <a:t>документы (устав, </a:t>
            </a:r>
            <a:r>
              <a:rPr lang="ru-RU" dirty="0" smtClean="0"/>
              <a:t>ИНН, ОГРН, </a:t>
            </a:r>
            <a:r>
              <a:rPr lang="ru-RU" dirty="0"/>
              <a:t>решение о назначении директора, карта партнера)</a:t>
            </a: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798286" y="32887"/>
            <a:ext cx="11393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необходимых документов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74730" y="5224475"/>
            <a:ext cx="4136402" cy="82451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5</a:t>
            </a:r>
            <a:r>
              <a:rPr lang="ru-RU" dirty="0"/>
              <a:t>. Бухгалтерская отчетность (по итогам текущего квартала и прошедшего года)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823698" y="5224474"/>
            <a:ext cx="4136402" cy="82816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10. Согласие на обработку персональных данных</a:t>
            </a:r>
            <a:endParaRPr lang="ru-RU" dirty="0"/>
          </a:p>
        </p:txBody>
      </p:sp>
      <p:pic>
        <p:nvPicPr>
          <p:cNvPr id="23" name="Picture 7" descr="C:\Documents and Settings\Admin\Мои документы\=ТПП=\Нижнекамск\ПП Нижнекамск\логотип\НК ПРОМПАРК 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072913" y="142325"/>
            <a:ext cx="1850799" cy="310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336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Прямоугольник 1"/>
          <p:cNvSpPr>
            <a:spLocks noChangeArrowheads="1"/>
          </p:cNvSpPr>
          <p:nvPr/>
        </p:nvSpPr>
        <p:spPr bwMode="auto">
          <a:xfrm>
            <a:off x="7248128" y="5406732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3333CC"/>
                </a:solidFill>
              </a:rPr>
              <a:t>Управляющая компания: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3333CC"/>
                </a:solidFill>
              </a:rPr>
              <a:t>Пучкин Константин Юрьевич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3333CC"/>
                </a:solidFill>
              </a:rPr>
              <a:t>8-960-066-89-50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ru-RU" sz="2000" b="1">
                <a:solidFill>
                  <a:srgbClr val="3333CC"/>
                </a:solidFill>
              </a:rPr>
              <a:t>E-mail: prompark@yandex.ru </a:t>
            </a:r>
            <a:endParaRPr lang="ru-RU" altLang="ru-RU" sz="2000" b="1">
              <a:solidFill>
                <a:srgbClr val="3333CC"/>
              </a:solidFill>
            </a:endParaRPr>
          </a:p>
        </p:txBody>
      </p:sp>
      <p:sp>
        <p:nvSpPr>
          <p:cNvPr id="15365" name="Прямоугольник 1"/>
          <p:cNvSpPr>
            <a:spLocks noChangeArrowheads="1"/>
          </p:cNvSpPr>
          <p:nvPr/>
        </p:nvSpPr>
        <p:spPr bwMode="auto">
          <a:xfrm>
            <a:off x="1199456" y="4512692"/>
            <a:ext cx="4572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0000"/>
                </a:solidFill>
              </a:rPr>
              <a:t>Центр по поддержке и развитию предпринимательства Нижнекамского муниципального района: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0000"/>
                </a:solidFill>
              </a:rPr>
              <a:t>г. Нижнекамск, Школьный бульвар, д.2 «А», 3 этаж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0000"/>
                </a:solidFill>
              </a:rPr>
              <a:t>8 (8555) 35-05-55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ru-RU" sz="2000" b="1" dirty="0">
                <a:solidFill>
                  <a:srgbClr val="FF0000"/>
                </a:solidFill>
              </a:rPr>
              <a:t>E-mail: biz.mfz@tatar.ru </a:t>
            </a:r>
            <a:endParaRPr lang="ru-RU" altLang="ru-RU" sz="2000" b="1" dirty="0">
              <a:solidFill>
                <a:srgbClr val="FF0000"/>
              </a:solidFill>
            </a:endParaRPr>
          </a:p>
        </p:txBody>
      </p:sp>
      <p:sp>
        <p:nvSpPr>
          <p:cNvPr id="15366" name="Прямоугольник 24"/>
          <p:cNvSpPr>
            <a:spLocks noChangeArrowheads="1"/>
          </p:cNvSpPr>
          <p:nvPr/>
        </p:nvSpPr>
        <p:spPr bwMode="auto">
          <a:xfrm>
            <a:off x="4295775" y="3068639"/>
            <a:ext cx="3600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Рады будем ответить на вопросы: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95400" y="3068639"/>
            <a:ext cx="8281914" cy="634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32139" y="3435350"/>
            <a:ext cx="9059861" cy="317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7" descr="C:\Documents and Settings\Admin\Мои документы\=ТПП=\Нижнекамск\ПП Нижнекамск\логотип\НК ПРОМПАРК 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072913" y="142325"/>
            <a:ext cx="1850799" cy="310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558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" y="629"/>
            <a:ext cx="12148279" cy="6882771"/>
          </a:xfrm>
          <a:prstGeom prst="rect">
            <a:avLst/>
          </a:prstGeom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72571" y="327394"/>
            <a:ext cx="2527300" cy="98698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71203" y="298987"/>
            <a:ext cx="1530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Год создания: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087" y="668319"/>
            <a:ext cx="1368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2019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003732" y="327394"/>
            <a:ext cx="2527300" cy="98698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502364" y="298987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Общая площадь: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94842" y="595765"/>
            <a:ext cx="1562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54,5 </a:t>
            </a:r>
            <a:r>
              <a:rPr lang="ru-RU" b="1" dirty="0" smtClean="0">
                <a:solidFill>
                  <a:schemeClr val="bg1"/>
                </a:solidFill>
              </a:rPr>
              <a:t>Га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9568089" y="4378224"/>
            <a:ext cx="2527300" cy="742109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584882" y="4305921"/>
            <a:ext cx="257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Количество резидентов: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66153" y="4519435"/>
            <a:ext cx="842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16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5849578" y="327394"/>
            <a:ext cx="3065822" cy="98698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980063" y="293556"/>
            <a:ext cx="2902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инфраструктуру вложено: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0063" y="629050"/>
            <a:ext cx="29353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535,27 </a:t>
            </a:r>
            <a:r>
              <a:rPr lang="ru-RU" b="1" dirty="0" err="1" smtClean="0">
                <a:solidFill>
                  <a:schemeClr val="bg1"/>
                </a:solidFill>
              </a:rPr>
              <a:t>млн.руб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7646492" y="5223605"/>
            <a:ext cx="4448897" cy="742109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7901986" y="5180150"/>
            <a:ext cx="425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Объем вложенных средств резидентами: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83940" y="5372608"/>
            <a:ext cx="2069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2,7 </a:t>
            </a:r>
            <a:r>
              <a:rPr lang="ru-RU" b="1" dirty="0" err="1" smtClean="0">
                <a:solidFill>
                  <a:schemeClr val="bg1"/>
                </a:solidFill>
              </a:rPr>
              <a:t>млрд.руб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8239718" y="6083543"/>
            <a:ext cx="3855671" cy="742109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8239718" y="6035171"/>
            <a:ext cx="385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Количество созданных рабочих мест: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17671" y="6238127"/>
            <a:ext cx="1169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377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8" name="Picture 7" descr="C:\Documents and Settings\Admin\Мои документы\=ТПП=\Нижнекамск\ПП Нижнекамск\логотип\НК ПРОМПАРК 2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072913" y="142325"/>
            <a:ext cx="1850799" cy="310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86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019979" y="114707"/>
            <a:ext cx="1076418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ru-RU" sz="2800" b="1">
                <a:latin typeface="Times New Roman"/>
                <a:cs typeface="Times New Roman"/>
              </a:rPr>
              <a:t>Краткое описание проекта</a:t>
            </a:r>
            <a:endParaRPr/>
          </a:p>
        </p:txBody>
      </p:sp>
      <p:pic>
        <p:nvPicPr>
          <p:cNvPr id="8" name="Picture 7" descr="C:\Documents and Settings\Admin\Мои документы\=ТПП=\Нижнекамск\ПП Нижнекамск\логотип\НК ПРОМПАРК 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072913" y="142325"/>
            <a:ext cx="1850799" cy="3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 bwMode="auto">
          <a:xfrm>
            <a:off x="974725" y="841604"/>
            <a:ext cx="109489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Промышленный парк «Нижнекамск»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- территориально обособленный комплекс на участке, в пределах которого созданы благоприятные условия для ведения предпринимательской деятельности.</a:t>
            </a:r>
            <a:endParaRPr dirty="0"/>
          </a:p>
        </p:txBody>
      </p:sp>
      <p:pic>
        <p:nvPicPr>
          <p:cNvPr id="11" name="Рисунок 12" descr="image-28-05-22-10-01-2"/>
          <p:cNvPicPr>
            <a:picLocks noGrp="1" noChangeAspect="1"/>
          </p:cNvPicPr>
          <p:nvPr isPhoto="1"/>
        </p:nvPicPr>
        <p:blipFill>
          <a:blip r:embed="rId3"/>
          <a:srcRect t="12514" r="3596"/>
          <a:stretch/>
        </p:blipFill>
        <p:spPr bwMode="auto">
          <a:xfrm>
            <a:off x="8785225" y="3368448"/>
            <a:ext cx="3392487" cy="1550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8" descr="image-28-05-22-10-30"/>
          <p:cNvPicPr>
            <a:picLocks noGrp="1" noChangeAspect="1"/>
          </p:cNvPicPr>
          <p:nvPr isPhoto="1"/>
        </p:nvPicPr>
        <p:blipFill>
          <a:blip r:embed="rId4"/>
          <a:srcRect t="5750"/>
          <a:stretch/>
        </p:blipFill>
        <p:spPr bwMode="auto">
          <a:xfrm>
            <a:off x="8793162" y="1629454"/>
            <a:ext cx="3398838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 descr="F:\Documents\=ТПП=\Нижнекамск\ПП Нижнекамск\фото 27.05.22\Метакам 3.jpeg"/>
          <p:cNvPicPr>
            <a:picLocks noChangeAspect="1" noChangeArrowheads="1"/>
          </p:cNvPicPr>
          <p:nvPr/>
        </p:nvPicPr>
        <p:blipFill>
          <a:blip r:embed="rId5"/>
          <a:srcRect l="7266" t="16373" r="17188" b="11698"/>
          <a:stretch/>
        </p:blipFill>
        <p:spPr bwMode="auto">
          <a:xfrm>
            <a:off x="8785225" y="4999945"/>
            <a:ext cx="3392487" cy="174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 bwMode="auto">
          <a:xfrm>
            <a:off x="974725" y="1937833"/>
            <a:ext cx="763224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Промышленный парк «Нижнекамск», это:</a:t>
            </a:r>
            <a:endParaRPr dirty="0"/>
          </a:p>
          <a:p>
            <a:pPr>
              <a:spcBef>
                <a:spcPts val="0"/>
              </a:spcBef>
              <a:defRPr/>
            </a:pPr>
            <a:endParaRPr lang="ru-RU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285750" indent="-285750">
              <a:spcBef>
                <a:spcPts val="0"/>
              </a:spcBef>
              <a:buFont typeface="Arial"/>
              <a:buChar char="•"/>
              <a:defRPr/>
            </a:pPr>
            <a:r>
              <a:rPr lang="ru-RU" dirty="0">
                <a:latin typeface="Times New Roman"/>
                <a:cs typeface="Times New Roman"/>
              </a:rPr>
              <a:t>Первый муниципальный Промышленный парк</a:t>
            </a:r>
            <a:endParaRPr dirty="0"/>
          </a:p>
          <a:p>
            <a:pPr marL="285750" indent="-285750">
              <a:spcBef>
                <a:spcPts val="0"/>
              </a:spcBef>
              <a:buFont typeface="Arial"/>
              <a:buChar char="•"/>
              <a:defRPr/>
            </a:pPr>
            <a:r>
              <a:rPr lang="ru-RU" dirty="0">
                <a:latin typeface="Times New Roman"/>
                <a:cs typeface="Times New Roman"/>
              </a:rPr>
              <a:t>Площадь</a:t>
            </a:r>
            <a:r>
              <a:rPr lang="en-US" dirty="0">
                <a:latin typeface="Times New Roman"/>
                <a:cs typeface="Times New Roman"/>
              </a:rPr>
              <a:t> –</a:t>
            </a:r>
            <a:r>
              <a:rPr lang="ru-RU" dirty="0">
                <a:latin typeface="Times New Roman"/>
                <a:cs typeface="Times New Roman"/>
              </a:rPr>
              <a:t> 54,5 Га</a:t>
            </a:r>
            <a:r>
              <a:rPr lang="ru-RU" i="1" dirty="0">
                <a:latin typeface="Times New Roman"/>
                <a:cs typeface="Times New Roman"/>
              </a:rPr>
              <a:t>.(</a:t>
            </a:r>
            <a:r>
              <a:rPr lang="en-US" i="1" dirty="0">
                <a:latin typeface="Times New Roman"/>
                <a:cs typeface="Times New Roman"/>
              </a:rPr>
              <a:t>I – </a:t>
            </a:r>
            <a:r>
              <a:rPr lang="ru-RU" i="1" dirty="0">
                <a:latin typeface="Times New Roman"/>
                <a:cs typeface="Times New Roman"/>
              </a:rPr>
              <a:t>21,2 Га, </a:t>
            </a:r>
            <a:r>
              <a:rPr lang="en-US" i="1" dirty="0">
                <a:latin typeface="Times New Roman"/>
                <a:cs typeface="Times New Roman"/>
              </a:rPr>
              <a:t>II – </a:t>
            </a:r>
            <a:r>
              <a:rPr lang="ru-RU" i="1" dirty="0">
                <a:latin typeface="Times New Roman"/>
                <a:cs typeface="Times New Roman"/>
              </a:rPr>
              <a:t>33,3 Га)</a:t>
            </a:r>
            <a:r>
              <a:rPr lang="ru-RU" dirty="0">
                <a:latin typeface="Times New Roman"/>
                <a:cs typeface="Times New Roman"/>
              </a:rPr>
              <a:t>.</a:t>
            </a:r>
            <a:endParaRPr dirty="0"/>
          </a:p>
          <a:p>
            <a:pPr marL="285750" indent="-285750">
              <a:spcBef>
                <a:spcPts val="0"/>
              </a:spcBef>
              <a:buFont typeface="Arial"/>
              <a:buChar char="•"/>
              <a:defRPr/>
            </a:pPr>
            <a:r>
              <a:rPr lang="ru-RU" dirty="0">
                <a:latin typeface="Times New Roman"/>
                <a:cs typeface="Times New Roman"/>
              </a:rPr>
              <a:t>Тип</a:t>
            </a:r>
            <a:r>
              <a:rPr lang="en-US" dirty="0">
                <a:latin typeface="Times New Roman"/>
                <a:cs typeface="Times New Roman"/>
              </a:rPr>
              <a:t> –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Greenfield</a:t>
            </a:r>
            <a:endParaRPr lang="ru-RU" dirty="0">
              <a:latin typeface="Times New Roman"/>
              <a:cs typeface="Times New Roman"/>
            </a:endParaRPr>
          </a:p>
          <a:p>
            <a:pPr marL="285750" indent="-285750">
              <a:spcBef>
                <a:spcPts val="0"/>
              </a:spcBef>
              <a:buFont typeface="Arial"/>
              <a:buChar char="•"/>
              <a:defRPr/>
            </a:pPr>
            <a:r>
              <a:rPr lang="ru-RU" dirty="0">
                <a:latin typeface="Times New Roman"/>
                <a:cs typeface="Times New Roman"/>
              </a:rPr>
              <a:t>Размещено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cs typeface="Times New Roman"/>
              </a:rPr>
              <a:t>16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предприятий-резидентов</a:t>
            </a:r>
            <a:endParaRPr dirty="0"/>
          </a:p>
          <a:p>
            <a:pPr marL="285750" indent="-285750">
              <a:spcBef>
                <a:spcPts val="0"/>
              </a:spcBef>
              <a:buFont typeface="Arial"/>
              <a:buChar char="•"/>
              <a:defRPr/>
            </a:pPr>
            <a:r>
              <a:rPr lang="ru-RU" dirty="0">
                <a:latin typeface="Times New Roman"/>
                <a:cs typeface="Times New Roman"/>
              </a:rPr>
              <a:t>Всего будет создано </a:t>
            </a:r>
            <a:r>
              <a:rPr lang="ru-RU" dirty="0">
                <a:solidFill>
                  <a:srgbClr val="FF0000"/>
                </a:solidFill>
                <a:latin typeface="Times New Roman"/>
                <a:cs typeface="Times New Roman"/>
              </a:rPr>
              <a:t>2 000</a:t>
            </a:r>
            <a:r>
              <a:rPr lang="ru-RU" dirty="0">
                <a:latin typeface="Times New Roman"/>
                <a:cs typeface="Times New Roman"/>
              </a:rPr>
              <a:t> рабочих мест</a:t>
            </a:r>
            <a:endParaRPr dirty="0"/>
          </a:p>
          <a:p>
            <a:pPr marL="285750" indent="-285750">
              <a:spcBef>
                <a:spcPts val="0"/>
              </a:spcBef>
              <a:buFont typeface="Arial"/>
              <a:buChar char="•"/>
              <a:defRPr/>
            </a:pPr>
            <a:r>
              <a:rPr lang="ru-RU" dirty="0">
                <a:latin typeface="Times New Roman"/>
                <a:cs typeface="Times New Roman"/>
              </a:rPr>
              <a:t>Общий объем вложенных инвестиций в проект составит 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/>
                <a:cs typeface="Times New Roman"/>
              </a:rPr>
              <a:t>5 602 </a:t>
            </a:r>
            <a:r>
              <a:rPr lang="ru-RU" dirty="0" err="1">
                <a:latin typeface="Times New Roman"/>
                <a:cs typeface="Times New Roman"/>
              </a:rPr>
              <a:t>млн.руб</a:t>
            </a:r>
            <a:r>
              <a:rPr lang="ru-RU" dirty="0">
                <a:latin typeface="Times New Roman"/>
                <a:cs typeface="Times New Roman"/>
              </a:rPr>
              <a:t>.</a:t>
            </a:r>
            <a:endParaRPr dirty="0"/>
          </a:p>
          <a:p>
            <a:pPr marL="285750" indent="-285750">
              <a:spcBef>
                <a:spcPts val="0"/>
              </a:spcBef>
              <a:buFont typeface="Arial"/>
              <a:buChar char="•"/>
              <a:defRPr/>
            </a:pPr>
            <a:endParaRPr lang="ru-RU" dirty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r>
              <a:rPr lang="ru-RU" u="sng" dirty="0" smtClean="0">
                <a:latin typeface="Times New Roman"/>
                <a:cs typeface="Times New Roman"/>
              </a:rPr>
              <a:t>По итогам 2024 года:</a:t>
            </a:r>
            <a:endParaRPr dirty="0"/>
          </a:p>
          <a:p>
            <a:pPr>
              <a:spcBef>
                <a:spcPts val="0"/>
              </a:spcBef>
              <a:defRPr/>
            </a:pPr>
            <a:r>
              <a:rPr lang="ru-RU" dirty="0">
                <a:latin typeface="Times New Roman"/>
                <a:cs typeface="Times New Roman"/>
              </a:rPr>
              <a:t> в проект вложено </a:t>
            </a:r>
            <a:r>
              <a:rPr lang="ru-RU" dirty="0" smtClean="0">
                <a:latin typeface="Times New Roman"/>
                <a:cs typeface="Times New Roman"/>
              </a:rPr>
              <a:t>3 218,22 </a:t>
            </a:r>
            <a:r>
              <a:rPr lang="ru-RU" dirty="0" err="1" smtClean="0">
                <a:latin typeface="Times New Roman"/>
                <a:cs typeface="Times New Roman"/>
              </a:rPr>
              <a:t>млн.руб</a:t>
            </a:r>
            <a:r>
              <a:rPr lang="ru-RU" dirty="0">
                <a:latin typeface="Times New Roman"/>
                <a:cs typeface="Times New Roman"/>
              </a:rPr>
              <a:t>.,  в том числе:</a:t>
            </a:r>
            <a:endParaRPr dirty="0"/>
          </a:p>
          <a:p>
            <a:pPr marL="285750" indent="-285750">
              <a:spcBef>
                <a:spcPts val="0"/>
              </a:spcBef>
              <a:buFontTx/>
              <a:buChar char="-"/>
              <a:defRPr/>
            </a:pPr>
            <a:r>
              <a:rPr lang="ru-RU" dirty="0">
                <a:latin typeface="Times New Roman"/>
                <a:cs typeface="Times New Roman"/>
              </a:rPr>
              <a:t>средства резидентов </a:t>
            </a:r>
            <a:r>
              <a:rPr lang="ru-RU" dirty="0" smtClean="0">
                <a:latin typeface="Times New Roman"/>
                <a:cs typeface="Times New Roman"/>
              </a:rPr>
              <a:t>2 682,95  </a:t>
            </a:r>
            <a:r>
              <a:rPr lang="ru-RU" dirty="0" err="1">
                <a:latin typeface="Times New Roman"/>
                <a:cs typeface="Times New Roman"/>
              </a:rPr>
              <a:t>млн.руб</a:t>
            </a:r>
            <a:r>
              <a:rPr lang="ru-RU" dirty="0">
                <a:latin typeface="Times New Roman"/>
                <a:cs typeface="Times New Roman"/>
              </a:rPr>
              <a:t>.</a:t>
            </a:r>
            <a:endParaRPr dirty="0"/>
          </a:p>
          <a:p>
            <a:pPr marL="285750" indent="-285750">
              <a:spcBef>
                <a:spcPts val="0"/>
              </a:spcBef>
              <a:buFontTx/>
              <a:buChar char="-"/>
              <a:defRPr/>
            </a:pPr>
            <a:r>
              <a:rPr lang="ru-RU" dirty="0">
                <a:latin typeface="Times New Roman"/>
                <a:cs typeface="Times New Roman"/>
              </a:rPr>
              <a:t>государственная поддержка </a:t>
            </a:r>
            <a:r>
              <a:rPr lang="ru-RU" dirty="0" smtClean="0">
                <a:latin typeface="Times New Roman"/>
                <a:cs typeface="Times New Roman"/>
              </a:rPr>
              <a:t>535,27 </a:t>
            </a:r>
            <a:r>
              <a:rPr lang="ru-RU" dirty="0" err="1">
                <a:latin typeface="Times New Roman"/>
                <a:cs typeface="Times New Roman"/>
              </a:rPr>
              <a:t>млн.руб</a:t>
            </a:r>
            <a:r>
              <a:rPr lang="ru-RU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>
              <a:spcBef>
                <a:spcPts val="0"/>
              </a:spcBef>
              <a:buFontTx/>
              <a:buChar char="-"/>
              <a:defRPr/>
            </a:pPr>
            <a:endParaRPr dirty="0"/>
          </a:p>
          <a:p>
            <a:pPr>
              <a:spcBef>
                <a:spcPts val="0"/>
              </a:spcBef>
              <a:defRPr/>
            </a:pPr>
            <a:r>
              <a:rPr lang="ru-RU" dirty="0">
                <a:latin typeface="Times New Roman"/>
                <a:cs typeface="Times New Roman"/>
              </a:rPr>
              <a:t>Создано </a:t>
            </a:r>
            <a:r>
              <a:rPr lang="ru-RU" dirty="0" smtClean="0">
                <a:latin typeface="Times New Roman"/>
                <a:cs typeface="Times New Roman"/>
              </a:rPr>
              <a:t>377 </a:t>
            </a:r>
            <a:r>
              <a:rPr lang="ru-RU" dirty="0">
                <a:latin typeface="Times New Roman"/>
                <a:cs typeface="Times New Roman"/>
              </a:rPr>
              <a:t>рабочих </a:t>
            </a:r>
            <a:r>
              <a:rPr lang="ru-RU" dirty="0" smtClean="0">
                <a:latin typeface="Times New Roman"/>
                <a:cs typeface="Times New Roman"/>
              </a:rPr>
              <a:t>мест</a:t>
            </a:r>
          </a:p>
          <a:p>
            <a:pPr>
              <a:spcBef>
                <a:spcPts val="0"/>
              </a:spcBef>
              <a:defRPr/>
            </a:pPr>
            <a:r>
              <a:rPr lang="ru-RU" dirty="0" smtClean="0">
                <a:latin typeface="Times New Roman"/>
                <a:cs typeface="Times New Roman"/>
              </a:rPr>
              <a:t>Оборот компаний более 2,7 </a:t>
            </a:r>
            <a:r>
              <a:rPr lang="ru-RU" dirty="0" err="1" smtClean="0">
                <a:latin typeface="Times New Roman"/>
                <a:cs typeface="Times New Roman"/>
              </a:rPr>
              <a:t>млрд.руб</a:t>
            </a:r>
            <a:r>
              <a:rPr lang="ru-RU" dirty="0" smtClean="0">
                <a:latin typeface="Times New Roman"/>
                <a:cs typeface="Times New Roman"/>
              </a:rPr>
              <a:t>. </a:t>
            </a:r>
          </a:p>
          <a:p>
            <a:pPr>
              <a:spcBef>
                <a:spcPts val="0"/>
              </a:spcBef>
              <a:defRPr/>
            </a:pPr>
            <a:r>
              <a:rPr lang="ru-RU" dirty="0" smtClean="0">
                <a:latin typeface="Times New Roman"/>
                <a:cs typeface="Times New Roman"/>
              </a:rPr>
              <a:t>Объем налоговых отчислений более 100 </a:t>
            </a:r>
            <a:r>
              <a:rPr lang="ru-RU" dirty="0" err="1" smtClean="0">
                <a:latin typeface="Times New Roman"/>
                <a:cs typeface="Times New Roman"/>
              </a:rPr>
              <a:t>млн.руб</a:t>
            </a:r>
            <a:r>
              <a:rPr lang="ru-RU" dirty="0" smtClean="0">
                <a:latin typeface="Times New Roman"/>
                <a:cs typeface="Times New Roman"/>
              </a:rPr>
              <a:t>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019979" y="114707"/>
            <a:ext cx="1076418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latin typeface="Times New Roman"/>
                <a:cs typeface="Times New Roman"/>
              </a:rPr>
              <a:t>Территория парка</a:t>
            </a:r>
            <a:endParaRPr dirty="0"/>
          </a:p>
        </p:txBody>
      </p:sp>
      <p:pic>
        <p:nvPicPr>
          <p:cNvPr id="8" name="Picture 7" descr="C:\Documents and Settings\Admin\Мои документы\=ТПП=\Нижнекамск\ПП Нижнекамск\логотип\НК ПРОМПАРК 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072913" y="142325"/>
            <a:ext cx="1850799" cy="3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845181" y="685145"/>
            <a:ext cx="1107853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участок находится в черте города Нижнекамск, в районе крупных производственных предприятий, на расстоянии 30 км. от Федеральной трассы М7, в районе пересечения улиц Первопроходцев и Индустриальная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2"/>
          <a:stretch>
            <a:fillRect/>
          </a:stretch>
        </p:blipFill>
        <p:spPr bwMode="auto">
          <a:xfrm>
            <a:off x="1276940" y="1774687"/>
            <a:ext cx="9715604" cy="444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 rot="1767424">
            <a:off x="3853553" y="3971958"/>
            <a:ext cx="417139" cy="55186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/>
              <a:t>80 </a:t>
            </a:r>
            <a:r>
              <a:rPr lang="ru-RU" sz="1050" dirty="0"/>
              <a:t>Га</a:t>
            </a:r>
          </a:p>
        </p:txBody>
      </p:sp>
      <p:cxnSp>
        <p:nvCxnSpPr>
          <p:cNvPr id="19" name="Прямая со стрелкой 18"/>
          <p:cNvCxnSpPr>
            <a:endCxn id="18" idx="0"/>
          </p:cNvCxnSpPr>
          <p:nvPr/>
        </p:nvCxnSpPr>
        <p:spPr>
          <a:xfrm flipH="1">
            <a:off x="4197819" y="3002606"/>
            <a:ext cx="3804062" cy="1005024"/>
          </a:xfrm>
          <a:prstGeom prst="straightConnector1">
            <a:avLst/>
          </a:prstGeom>
          <a:ln w="28575">
            <a:solidFill>
              <a:srgbClr val="CC33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28" t="31641" r="23206" b="13672"/>
          <a:stretch>
            <a:fillRect/>
          </a:stretch>
        </p:blipFill>
        <p:spPr bwMode="auto">
          <a:xfrm>
            <a:off x="7441172" y="2084744"/>
            <a:ext cx="3135362" cy="255250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 rot="17940002">
            <a:off x="8884806" y="2291123"/>
            <a:ext cx="397208" cy="838107"/>
          </a:xfrm>
          <a:prstGeom prst="rect">
            <a:avLst/>
          </a:prstGeom>
          <a:solidFill>
            <a:srgbClr val="0070C0"/>
          </a:solidFill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anchor="ctr"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bg1"/>
                </a:solidFill>
              </a:rPr>
              <a:t>26,4 </a:t>
            </a:r>
            <a:r>
              <a:rPr lang="ru-RU" dirty="0">
                <a:solidFill>
                  <a:schemeClr val="bg1"/>
                </a:solidFill>
              </a:rPr>
              <a:t>Га</a:t>
            </a:r>
          </a:p>
        </p:txBody>
      </p:sp>
      <p:sp>
        <p:nvSpPr>
          <p:cNvPr id="22" name="Прямоугольник 21"/>
          <p:cNvSpPr/>
          <p:nvPr/>
        </p:nvSpPr>
        <p:spPr>
          <a:xfrm rot="17940002">
            <a:off x="8225580" y="2959244"/>
            <a:ext cx="1015489" cy="80926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anchor="ctr"/>
          <a:lstStyle/>
          <a:p>
            <a:pPr algn="ctr" eaLnBrk="1" hangingPunct="1">
              <a:defRPr/>
            </a:pPr>
            <a:endParaRPr lang="ru-RU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endParaRPr lang="ru-RU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ru-RU" dirty="0" smtClean="0">
                <a:solidFill>
                  <a:schemeClr val="bg1"/>
                </a:solidFill>
              </a:rPr>
              <a:t>53,3 </a:t>
            </a:r>
            <a:r>
              <a:rPr lang="ru-RU" dirty="0">
                <a:solidFill>
                  <a:schemeClr val="bg1"/>
                </a:solidFill>
              </a:rPr>
              <a:t>Га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77664" y="3200579"/>
            <a:ext cx="1742537" cy="10855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/>
              <a:t>Расстояние до грузового речного порта города–  5 км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45139" y="5605023"/>
            <a:ext cx="1857099" cy="11107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/>
              <a:t>Расстояние до международного аэропорта «Бегишево»- 28 км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80643" y="4386393"/>
            <a:ext cx="1796804" cy="111254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/>
              <a:t>Расстояние до федеральной трассы М7 – 30 км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785073" y="5630186"/>
            <a:ext cx="1967640" cy="10855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/>
              <a:t>Расстояние до железнодорожного логистического терминала –1 км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835548" y="5607961"/>
            <a:ext cx="2128428" cy="10855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/>
              <a:t>Близость к крупным промышленным и химическим предприятиям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046811" y="5639711"/>
            <a:ext cx="1879207" cy="10855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/>
              <a:t>Непосредственная близость трамвайной остановки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008853" y="5635248"/>
            <a:ext cx="1640036" cy="10855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/>
              <a:t>Имеются высоко квалицированные кадры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0731724" y="5605023"/>
            <a:ext cx="1264194" cy="11107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/>
              <a:t>Зеленая зона на сбыт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28261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019979" y="114707"/>
            <a:ext cx="1076418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latin typeface="Times New Roman"/>
                <a:cs typeface="Times New Roman"/>
              </a:rPr>
              <a:t>Льготы и преференции</a:t>
            </a:r>
            <a:endParaRPr lang="ru-RU" sz="2800" b="1" dirty="0">
              <a:latin typeface="Times New Roman"/>
              <a:cs typeface="Times New Roman"/>
            </a:endParaRPr>
          </a:p>
        </p:txBody>
      </p:sp>
      <p:pic>
        <p:nvPicPr>
          <p:cNvPr id="8" name="Picture 7" descr="C:\Documents and Settings\Admin\Мои документы\=ТПП=\Нижнекамск\ПП Нижнекамск\логотип\НК ПРОМПАРК 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072913" y="142325"/>
            <a:ext cx="1850799" cy="31033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Схема 8"/>
          <p:cNvGraphicFramePr/>
          <p:nvPr>
            <p:extLst/>
          </p:nvPr>
        </p:nvGraphicFramePr>
        <p:xfrm>
          <a:off x="1067727" y="764704"/>
          <a:ext cx="1022513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2"/>
          <p:cNvSpPr>
            <a:spLocks noChangeArrowheads="1"/>
          </p:cNvSpPr>
          <p:nvPr/>
        </p:nvSpPr>
        <p:spPr bwMode="auto">
          <a:xfrm>
            <a:off x="1042372" y="5373215"/>
            <a:ext cx="10581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Льготы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</a:t>
            </a: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/>
          </p:nvPr>
        </p:nvGraphicFramePr>
        <p:xfrm>
          <a:off x="1019979" y="5842669"/>
          <a:ext cx="10764189" cy="826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5145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102878" y="3572488"/>
            <a:ext cx="6200775" cy="27463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Налоговые льготы ТОСЭР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420659"/>
              </p:ext>
            </p:extLst>
          </p:nvPr>
        </p:nvGraphicFramePr>
        <p:xfrm>
          <a:off x="1152856" y="3993824"/>
          <a:ext cx="10770855" cy="2603528"/>
        </p:xfrm>
        <a:graphic>
          <a:graphicData uri="http://schemas.openxmlformats.org/drawingml/2006/table">
            <a:tbl>
              <a:tblPr/>
              <a:tblGrid>
                <a:gridCol w="939663"/>
                <a:gridCol w="4008700"/>
                <a:gridCol w="3054912"/>
                <a:gridCol w="2767580"/>
              </a:tblGrid>
              <a:tr h="35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№ п/п</a:t>
                      </a:r>
                    </a:p>
                  </a:txBody>
                  <a:tcPr marL="91439" marR="91439" marT="45641" marB="456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Наименование налога</a:t>
                      </a:r>
                    </a:p>
                  </a:txBody>
                  <a:tcPr marL="91439" marR="91439" marT="45641" marB="456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Без ТОСЭР</a:t>
                      </a:r>
                    </a:p>
                  </a:txBody>
                  <a:tcPr marL="91439" marR="91439" marT="45641" marB="456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ТОСЭР</a:t>
                      </a:r>
                    </a:p>
                  </a:txBody>
                  <a:tcPr marL="91439" marR="91439" marT="45641" marB="456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550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1439" marR="91439" marT="45641" marB="456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Налог на прибыль, в т. ч. </a:t>
                      </a:r>
                    </a:p>
                  </a:txBody>
                  <a:tcPr marL="91441" marR="91441"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20%</a:t>
                      </a:r>
                    </a:p>
                  </a:txBody>
                  <a:tcPr marL="91441" marR="91441"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5 %-12%</a:t>
                      </a:r>
                    </a:p>
                  </a:txBody>
                  <a:tcPr marL="91441" marR="91441"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591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91439" marR="91439" marT="45641" marB="456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Российская Федерация</a:t>
                      </a:r>
                    </a:p>
                  </a:txBody>
                  <a:tcPr marL="91441" marR="91441"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3,0%</a:t>
                      </a:r>
                    </a:p>
                  </a:txBody>
                  <a:tcPr marL="91441" marR="91441"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Первые 5 лет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– 0%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Вторые 5 лет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–2%</a:t>
                      </a:r>
                    </a:p>
                  </a:txBody>
                  <a:tcPr marL="91441" marR="91441"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591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91439" marR="91439" marT="45641" marB="456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Республика Татарстан</a:t>
                      </a:r>
                    </a:p>
                  </a:txBody>
                  <a:tcPr marL="91441" marR="91441"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17,0%</a:t>
                      </a:r>
                    </a:p>
                  </a:txBody>
                  <a:tcPr marL="91441" marR="91441"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Первые 5 лет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– 5 %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Вторые 5 лет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–10%</a:t>
                      </a:r>
                    </a:p>
                  </a:txBody>
                  <a:tcPr marL="91441" marR="91441"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3550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91439" marR="91439" marT="45641" marB="456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Налог на землю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(МО)</a:t>
                      </a:r>
                    </a:p>
                  </a:txBody>
                  <a:tcPr marL="57519" marR="5751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1,5 %</a:t>
                      </a:r>
                    </a:p>
                  </a:txBody>
                  <a:tcPr marL="91441" marR="91441"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0 %</a:t>
                      </a:r>
                    </a:p>
                  </a:txBody>
                  <a:tcPr marL="91441" marR="91441"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3550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91439" marR="91439" marT="45641" marB="456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Налог на имущество организаций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(РТ)</a:t>
                      </a:r>
                    </a:p>
                  </a:txBody>
                  <a:tcPr marL="57519" marR="5751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2,2 %</a:t>
                      </a:r>
                    </a:p>
                  </a:txBody>
                  <a:tcPr marL="91441" marR="91441"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0 %</a:t>
                      </a:r>
                    </a:p>
                  </a:txBody>
                  <a:tcPr marL="91441" marR="91441"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</a:tbl>
          </a:graphicData>
        </a:graphic>
      </p:graphicFrame>
      <p:sp>
        <p:nvSpPr>
          <p:cNvPr id="6186" name="TextBox 1"/>
          <p:cNvSpPr txBox="1">
            <a:spLocks noChangeArrowheads="1"/>
          </p:cNvSpPr>
          <p:nvPr/>
        </p:nvSpPr>
        <p:spPr bwMode="auto">
          <a:xfrm>
            <a:off x="4367214" y="292100"/>
            <a:ext cx="4954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Предварительные тарифы и лимиты</a:t>
            </a:r>
          </a:p>
        </p:txBody>
      </p:sp>
      <p:pic>
        <p:nvPicPr>
          <p:cNvPr id="6187" name="Picture 5" descr="C:\Documents and Settings\Admin\Мои документы\Natural_Gas_Fl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726" y="1482852"/>
            <a:ext cx="6842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8" name="TextBox 2"/>
          <p:cNvSpPr txBox="1">
            <a:spLocks noChangeArrowheads="1"/>
          </p:cNvSpPr>
          <p:nvPr/>
        </p:nvSpPr>
        <p:spPr bwMode="auto">
          <a:xfrm>
            <a:off x="2301226" y="1344741"/>
            <a:ext cx="2468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3333CC"/>
                </a:solidFill>
                <a:latin typeface="a_Concepto" panose="04030905020802020303" pitchFamily="82" charset="-52"/>
              </a:rPr>
              <a:t>ГАЗОСНАБЖЕНИЕ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23563" y="1628903"/>
            <a:ext cx="0" cy="860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90" name="TextBox 14"/>
          <p:cNvSpPr txBox="1">
            <a:spLocks noChangeArrowheads="1"/>
          </p:cNvSpPr>
          <p:nvPr/>
        </p:nvSpPr>
        <p:spPr bwMode="auto">
          <a:xfrm>
            <a:off x="2286938" y="1820991"/>
            <a:ext cx="1066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3,5 млн.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куб.год</a:t>
            </a:r>
          </a:p>
        </p:txBody>
      </p:sp>
      <p:sp>
        <p:nvSpPr>
          <p:cNvPr id="6191" name="TextBox 22"/>
          <p:cNvSpPr txBox="1">
            <a:spLocks noChangeArrowheads="1"/>
          </p:cNvSpPr>
          <p:nvPr/>
        </p:nvSpPr>
        <p:spPr bwMode="auto">
          <a:xfrm>
            <a:off x="3150539" y="1841628"/>
            <a:ext cx="1120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5,90 руб./ куб.м.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09063" y="2705227"/>
            <a:ext cx="3525838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dirty="0">
                <a:solidFill>
                  <a:srgbClr val="3333CC"/>
                </a:solidFill>
                <a:latin typeface="+mj-lt"/>
              </a:rPr>
              <a:t>Технологическое присоединение 0 руб.</a:t>
            </a:r>
          </a:p>
        </p:txBody>
      </p:sp>
      <p:pic>
        <p:nvPicPr>
          <p:cNvPr id="6193" name="Picture 3" descr="C:\Documents and Settings\Admin\Мои документы\Water-drop-symbol-clipart-free-to-use-clip-art-resourc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0" b="5840"/>
          <a:stretch>
            <a:fillRect/>
          </a:stretch>
        </p:blipFill>
        <p:spPr bwMode="auto">
          <a:xfrm>
            <a:off x="4736451" y="1405044"/>
            <a:ext cx="11461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4" name="TextBox 12"/>
          <p:cNvSpPr txBox="1">
            <a:spLocks noChangeArrowheads="1"/>
          </p:cNvSpPr>
          <p:nvPr/>
        </p:nvSpPr>
        <p:spPr bwMode="auto">
          <a:xfrm>
            <a:off x="5560363" y="1362182"/>
            <a:ext cx="233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3333CC"/>
                </a:solidFill>
                <a:latin typeface="a_Concepto" panose="04030905020802020303" pitchFamily="82" charset="-52"/>
              </a:rPr>
              <a:t>ВОДОСНАБЖЕНИЕ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47588" y="2698856"/>
            <a:ext cx="3205162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dirty="0">
                <a:solidFill>
                  <a:srgbClr val="3333CC"/>
                </a:solidFill>
                <a:latin typeface="+mj-lt"/>
              </a:rPr>
              <a:t>Технологическое присоединение 0 руб.</a:t>
            </a:r>
          </a:p>
        </p:txBody>
      </p:sp>
      <p:sp>
        <p:nvSpPr>
          <p:cNvPr id="6196" name="TextBox 27"/>
          <p:cNvSpPr txBox="1">
            <a:spLocks noChangeArrowheads="1"/>
          </p:cNvSpPr>
          <p:nvPr/>
        </p:nvSpPr>
        <p:spPr bwMode="auto">
          <a:xfrm>
            <a:off x="5528613" y="1814619"/>
            <a:ext cx="1155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104 куб.м./ час</a:t>
            </a:r>
          </a:p>
        </p:txBody>
      </p:sp>
      <p:sp>
        <p:nvSpPr>
          <p:cNvPr id="6197" name="TextBox 28"/>
          <p:cNvSpPr txBox="1">
            <a:spLocks noChangeArrowheads="1"/>
          </p:cNvSpPr>
          <p:nvPr/>
        </p:nvSpPr>
        <p:spPr bwMode="auto">
          <a:xfrm>
            <a:off x="6538264" y="1787632"/>
            <a:ext cx="11826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/>
              <a:t>25,71  </a:t>
            </a:r>
            <a:r>
              <a:rPr lang="ru-RU" altLang="ru-RU" sz="1400" dirty="0"/>
              <a:t>руб./ </a:t>
            </a:r>
            <a:r>
              <a:rPr lang="ru-RU" altLang="ru-RU" sz="1400" dirty="0" err="1"/>
              <a:t>куб.м</a:t>
            </a:r>
            <a:r>
              <a:rPr lang="ru-RU" altLang="ru-RU" sz="1400" dirty="0"/>
              <a:t>.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604938" y="1657457"/>
            <a:ext cx="0" cy="860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99" name="Picture 4" descr="C:\Documents and Settings\Admin\Мои документы\green-electric-plug-icon-280126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2"/>
          <a:stretch>
            <a:fillRect/>
          </a:stretch>
        </p:blipFill>
        <p:spPr bwMode="auto">
          <a:xfrm>
            <a:off x="8225962" y="1479551"/>
            <a:ext cx="1060450" cy="104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00" name="TextBox 11"/>
          <p:cNvSpPr txBox="1">
            <a:spLocks noChangeArrowheads="1"/>
          </p:cNvSpPr>
          <p:nvPr/>
        </p:nvSpPr>
        <p:spPr bwMode="auto">
          <a:xfrm>
            <a:off x="9113376" y="1333501"/>
            <a:ext cx="22812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3333CC"/>
                </a:solidFill>
                <a:latin typeface="a_Concepto" panose="04030905020802020303" pitchFamily="82" charset="-52"/>
              </a:rPr>
              <a:t>ЭЛЕКТРОСНАБЖЕНИЕ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76835" y="2729399"/>
            <a:ext cx="3225800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dirty="0">
                <a:solidFill>
                  <a:srgbClr val="3333CC"/>
                </a:solidFill>
                <a:latin typeface="+mj-lt"/>
              </a:rPr>
              <a:t>Технологическое присоединение 0 руб.</a:t>
            </a:r>
          </a:p>
        </p:txBody>
      </p:sp>
      <p:sp>
        <p:nvSpPr>
          <p:cNvPr id="6202" name="TextBox 29"/>
          <p:cNvSpPr txBox="1">
            <a:spLocks noChangeArrowheads="1"/>
          </p:cNvSpPr>
          <p:nvPr/>
        </p:nvSpPr>
        <p:spPr bwMode="auto">
          <a:xfrm>
            <a:off x="9234025" y="1817689"/>
            <a:ext cx="97631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10 МВт</a:t>
            </a:r>
          </a:p>
        </p:txBody>
      </p:sp>
      <p:sp>
        <p:nvSpPr>
          <p:cNvPr id="6203" name="TextBox 30"/>
          <p:cNvSpPr txBox="1">
            <a:spLocks noChangeArrowheads="1"/>
          </p:cNvSpPr>
          <p:nvPr/>
        </p:nvSpPr>
        <p:spPr bwMode="auto">
          <a:xfrm>
            <a:off x="10097625" y="1765301"/>
            <a:ext cx="1147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4,5 руб./ кВт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10097625" y="1636714"/>
            <a:ext cx="0" cy="896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7" descr="C:\Documents and Settings\Admin\Мои документы\=ТПП=\Нижнекамск\ПП Нижнекамск\логотип\НК ПРОМПАРК 2.jp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0072913" y="142325"/>
            <a:ext cx="1850799" cy="310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173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019979" y="114707"/>
            <a:ext cx="1076418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ru-RU" sz="2800" b="1">
                <a:latin typeface="Times New Roman"/>
                <a:cs typeface="Times New Roman"/>
              </a:rPr>
              <a:t>Инфраструктура Парка</a:t>
            </a:r>
          </a:p>
        </p:txBody>
      </p:sp>
      <p:pic>
        <p:nvPicPr>
          <p:cNvPr id="8" name="Picture 7" descr="C:\Documents and Settings\Admin\Мои документы\=ТПП=\Нижнекамск\ПП Нижнекамск\логотип\НК ПРОМПАРК 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072913" y="142325"/>
            <a:ext cx="1850799" cy="31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 l="300" t="21286" r="655"/>
          <a:stretch/>
        </p:blipFill>
        <p:spPr bwMode="auto">
          <a:xfrm>
            <a:off x="1725951" y="825308"/>
            <a:ext cx="9556131" cy="53510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4663302" y="636157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Всего в инфраструктура Парка вложено </a:t>
            </a:r>
            <a:r>
              <a:rPr lang="ru-RU" b="1">
                <a:solidFill>
                  <a:srgbClr val="FF0000"/>
                </a:solidFill>
                <a:latin typeface="Times New Roman"/>
                <a:cs typeface="Times New Roman"/>
              </a:rPr>
              <a:t>535,27 млн.руб</a:t>
            </a:r>
            <a:r>
              <a:rPr lang="ru-RU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019979" y="114707"/>
            <a:ext cx="1076418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ru-RU" sz="2800" b="1">
                <a:latin typeface="Times New Roman"/>
                <a:cs typeface="Times New Roman"/>
              </a:rPr>
              <a:t>Показатели </a:t>
            </a:r>
            <a:r>
              <a:rPr lang="en-US" sz="2800" b="1">
                <a:latin typeface="Times New Roman"/>
                <a:cs typeface="Times New Roman"/>
              </a:rPr>
              <a:t>I </a:t>
            </a:r>
            <a:r>
              <a:rPr lang="ru-RU" sz="2800" b="1">
                <a:latin typeface="Times New Roman"/>
                <a:cs typeface="Times New Roman"/>
              </a:rPr>
              <a:t>и </a:t>
            </a:r>
            <a:r>
              <a:rPr lang="en-US" sz="2800" b="1">
                <a:latin typeface="Times New Roman"/>
                <a:cs typeface="Times New Roman"/>
              </a:rPr>
              <a:t>II </a:t>
            </a:r>
            <a:r>
              <a:rPr lang="ru-RU" sz="2800" b="1">
                <a:latin typeface="Times New Roman"/>
                <a:cs typeface="Times New Roman"/>
              </a:rPr>
              <a:t>очереди Парка</a:t>
            </a:r>
          </a:p>
        </p:txBody>
      </p:sp>
      <p:pic>
        <p:nvPicPr>
          <p:cNvPr id="8" name="Picture 7" descr="C:\Documents and Settings\Admin\Мои документы\=ТПП=\Нижнекамск\ПП Нижнекамск\логотип\НК ПРОМПАРК 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072913" y="142325"/>
            <a:ext cx="1850799" cy="3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Скругленный прямоугольник 9"/>
          <p:cNvSpPr/>
          <p:nvPr/>
        </p:nvSpPr>
        <p:spPr bwMode="auto">
          <a:xfrm>
            <a:off x="822750" y="1262742"/>
            <a:ext cx="3055561" cy="883501"/>
          </a:xfrm>
          <a:prstGeom prst="roundRect">
            <a:avLst>
              <a:gd name="adj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Times New Roman"/>
                <a:cs typeface="Times New Roman"/>
              </a:rPr>
              <a:t>Общая площадь</a:t>
            </a:r>
            <a:endParaRPr dirty="0"/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54,5 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Га</a:t>
            </a:r>
            <a:endParaRPr dirty="0"/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792967" y="2266014"/>
            <a:ext cx="3085345" cy="1256366"/>
          </a:xfrm>
          <a:prstGeom prst="roundRect">
            <a:avLst>
              <a:gd name="adj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Times New Roman"/>
                <a:cs typeface="Times New Roman"/>
              </a:rPr>
              <a:t>Количество резидентов</a:t>
            </a:r>
            <a:endParaRPr dirty="0"/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15 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предприятий</a:t>
            </a:r>
            <a:endParaRPr dirty="0"/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792967" y="3642150"/>
            <a:ext cx="3085345" cy="1256366"/>
          </a:xfrm>
          <a:prstGeom prst="roundRect">
            <a:avLst>
              <a:gd name="adj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>
                <a:latin typeface="Times New Roman"/>
                <a:cs typeface="Times New Roman"/>
              </a:rPr>
              <a:t>Объем  планируемых инвестиций</a:t>
            </a:r>
            <a:endParaRPr/>
          </a:p>
          <a:p>
            <a:pPr algn="ctr">
              <a:defRPr/>
            </a:pPr>
            <a:r>
              <a:rPr lang="ru-RU" sz="2000" b="1">
                <a:solidFill>
                  <a:schemeClr val="bg1"/>
                </a:solidFill>
                <a:latin typeface="Times New Roman"/>
                <a:cs typeface="Times New Roman"/>
              </a:rPr>
              <a:t>5,0 млрд.руб.</a:t>
            </a:r>
            <a:endParaRPr/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809659" y="5018285"/>
            <a:ext cx="3081741" cy="1256366"/>
          </a:xfrm>
          <a:prstGeom prst="roundRect">
            <a:avLst>
              <a:gd name="adj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>
                <a:latin typeface="Times New Roman"/>
                <a:cs typeface="Times New Roman"/>
              </a:rPr>
              <a:t>Планируемое количество рабочих мест</a:t>
            </a:r>
            <a:endParaRPr/>
          </a:p>
          <a:p>
            <a:pPr algn="ctr">
              <a:defRPr/>
            </a:pPr>
            <a:r>
              <a:rPr lang="ru-RU" sz="2000" b="1">
                <a:solidFill>
                  <a:schemeClr val="bg1"/>
                </a:solidFill>
                <a:latin typeface="Times New Roman"/>
                <a:cs typeface="Times New Roman"/>
              </a:rPr>
              <a:t>2 000 чел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04" y="665545"/>
            <a:ext cx="7705408" cy="59318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019979" y="114707"/>
            <a:ext cx="1076418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en-US" sz="2800" b="1" dirty="0" smtClean="0">
                <a:latin typeface="Times New Roman"/>
                <a:cs typeface="Times New Roman"/>
              </a:rPr>
              <a:t>III </a:t>
            </a:r>
            <a:r>
              <a:rPr lang="ru-RU" sz="2800" b="1" dirty="0" smtClean="0">
                <a:latin typeface="Times New Roman"/>
                <a:cs typeface="Times New Roman"/>
              </a:rPr>
              <a:t>очередь </a:t>
            </a:r>
            <a:r>
              <a:rPr lang="ru-RU" sz="2800" b="1" dirty="0">
                <a:latin typeface="Times New Roman"/>
                <a:cs typeface="Times New Roman"/>
              </a:rPr>
              <a:t>Парка</a:t>
            </a:r>
          </a:p>
        </p:txBody>
      </p:sp>
      <p:pic>
        <p:nvPicPr>
          <p:cNvPr id="8" name="Picture 7" descr="C:\Documents and Settings\Admin\Мои документы\=ТПП=\Нижнекамск\ПП Нижнекамск\логотип\НК ПРОМПАРК 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072913" y="142325"/>
            <a:ext cx="1850799" cy="3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829478" y="4659753"/>
            <a:ext cx="5343596" cy="21183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ru-RU" sz="2000" b="1">
                <a:solidFill>
                  <a:srgbClr val="FF0000"/>
                </a:solidFill>
                <a:latin typeface="Times New Roman"/>
                <a:cs typeface="Times New Roman"/>
              </a:rPr>
              <a:t>Земельный участок:</a:t>
            </a:r>
            <a:endParaRPr sz="3600"/>
          </a:p>
          <a:p>
            <a:pPr>
              <a:spcBef>
                <a:spcPts val="0"/>
              </a:spcBef>
              <a:buFontTx/>
              <a:buNone/>
              <a:defRPr/>
            </a:pPr>
            <a:endParaRPr lang="ru-RU" sz="110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ru-RU" sz="2000">
                <a:latin typeface="Times New Roman"/>
                <a:cs typeface="Times New Roman"/>
              </a:rPr>
              <a:t>Кадастровый номер: 16:00:000000:978</a:t>
            </a:r>
            <a:endParaRPr sz="3600"/>
          </a:p>
          <a:p>
            <a:pPr>
              <a:spcBef>
                <a:spcPts val="0"/>
              </a:spcBef>
              <a:buFontTx/>
              <a:buNone/>
              <a:defRPr/>
            </a:pPr>
            <a:endParaRPr lang="ru-RU" sz="110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ru-RU" sz="2000">
                <a:latin typeface="Times New Roman"/>
                <a:cs typeface="Times New Roman"/>
              </a:rPr>
              <a:t>Площадь: 26,36 Га</a:t>
            </a:r>
            <a:endParaRPr sz="3600"/>
          </a:p>
          <a:p>
            <a:pPr>
              <a:spcBef>
                <a:spcPts val="0"/>
              </a:spcBef>
              <a:buFontTx/>
              <a:buNone/>
              <a:defRPr/>
            </a:pPr>
            <a:endParaRPr lang="ru-RU" sz="110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ru-RU" sz="2000">
                <a:latin typeface="Times New Roman"/>
                <a:cs typeface="Times New Roman"/>
              </a:rPr>
              <a:t>Разрешенное использование: для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ru-RU" sz="2000">
                <a:latin typeface="Times New Roman"/>
                <a:cs typeface="Times New Roman"/>
              </a:rPr>
              <a:t>размещение промышленных предприятий</a:t>
            </a:r>
            <a:endParaRPr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019979" y="742473"/>
            <a:ext cx="4752653" cy="38100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Планируемые показатели: </a:t>
            </a:r>
            <a:endParaRPr sz="3600" dirty="0"/>
          </a:p>
          <a:p>
            <a:pPr>
              <a:spcBef>
                <a:spcPts val="0"/>
              </a:spcBef>
              <a:buFontTx/>
              <a:buNone/>
              <a:defRPr/>
            </a:pPr>
            <a:endParaRPr lang="ru-RU" sz="1100" b="1" dirty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ru-RU" sz="2000" dirty="0">
                <a:latin typeface="Times New Roman"/>
                <a:cs typeface="Times New Roman"/>
              </a:rPr>
              <a:t>Количество резидентов: </a:t>
            </a:r>
            <a:endParaRPr sz="3600" dirty="0"/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ru-RU" sz="2000" dirty="0">
                <a:latin typeface="Times New Roman"/>
                <a:cs typeface="Times New Roman"/>
              </a:rPr>
              <a:t>12 компаний </a:t>
            </a:r>
            <a:endParaRPr sz="3600" dirty="0"/>
          </a:p>
          <a:p>
            <a:pPr>
              <a:spcBef>
                <a:spcPts val="0"/>
              </a:spcBef>
              <a:buFontTx/>
              <a:buNone/>
              <a:defRPr/>
            </a:pPr>
            <a:endParaRPr lang="ru-RU" sz="1100" dirty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ru-RU" sz="2000" dirty="0">
                <a:latin typeface="Times New Roman"/>
                <a:cs typeface="Times New Roman"/>
              </a:rPr>
              <a:t>Ожидаемый  объем инвестиций: </a:t>
            </a:r>
            <a:endParaRPr sz="3600" dirty="0"/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ru-RU" sz="2000" dirty="0">
                <a:latin typeface="Times New Roman"/>
                <a:cs typeface="Times New Roman"/>
              </a:rPr>
              <a:t>1,0 </a:t>
            </a:r>
            <a:r>
              <a:rPr lang="ru-RU" sz="2000" dirty="0" err="1">
                <a:latin typeface="Times New Roman"/>
                <a:cs typeface="Times New Roman"/>
              </a:rPr>
              <a:t>млрд.руб</a:t>
            </a:r>
            <a:endParaRPr lang="ru-RU" sz="2000" dirty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endParaRPr lang="ru-RU" sz="1100" dirty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ru-RU" sz="2000" dirty="0">
                <a:latin typeface="Times New Roman"/>
                <a:cs typeface="Times New Roman"/>
              </a:rPr>
              <a:t>Предварительное количество </a:t>
            </a:r>
            <a:endParaRPr sz="3600" dirty="0"/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ru-RU" sz="2000" dirty="0">
                <a:latin typeface="Times New Roman"/>
                <a:cs typeface="Times New Roman"/>
              </a:rPr>
              <a:t>создания рабочих мест: </a:t>
            </a:r>
            <a:endParaRPr sz="3600" dirty="0"/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ru-RU" sz="2000" dirty="0">
                <a:latin typeface="Times New Roman"/>
                <a:cs typeface="Times New Roman"/>
              </a:rPr>
              <a:t>300 чел. </a:t>
            </a:r>
            <a:endParaRPr sz="3600" dirty="0"/>
          </a:p>
          <a:p>
            <a:pPr>
              <a:spcBef>
                <a:spcPts val="0"/>
              </a:spcBef>
              <a:buFontTx/>
              <a:buNone/>
              <a:defRPr/>
            </a:pPr>
            <a:endParaRPr lang="ru-RU" sz="1100" dirty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ru-RU" sz="2000" dirty="0">
                <a:latin typeface="Times New Roman"/>
                <a:cs typeface="Times New Roman"/>
              </a:rPr>
              <a:t>Сроки реализации: </a:t>
            </a:r>
            <a:endParaRPr sz="3600" dirty="0"/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ru-RU" sz="2000" dirty="0" smtClean="0">
                <a:latin typeface="Times New Roman"/>
                <a:cs typeface="Times New Roman"/>
              </a:rPr>
              <a:t>2025-2028 </a:t>
            </a:r>
            <a:r>
              <a:rPr lang="ru-RU" sz="2000" dirty="0">
                <a:latin typeface="Times New Roman"/>
                <a:cs typeface="Times New Roman"/>
              </a:rPr>
              <a:t>гг.</a:t>
            </a:r>
            <a:endParaRPr sz="3600" dirty="0"/>
          </a:p>
        </p:txBody>
      </p:sp>
      <p:pic>
        <p:nvPicPr>
          <p:cNvPr id="12" name="Picture 10" descr="F:\Documents\=ТПП=\Нижнекамск\ПП Нижнекамск\все очереди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772597" y="999695"/>
            <a:ext cx="6303329" cy="555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1426</Words>
  <Application>Microsoft Office PowerPoint</Application>
  <DocSecurity>0</DocSecurity>
  <PresentationFormat>Широкоэкранный</PresentationFormat>
  <Paragraphs>219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a_Concepto</vt:lpstr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Налоговые льготы ТОСЭР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Кучекаева Д.С.</dc:creator>
  <cp:keywords/>
  <dc:description/>
  <cp:lastModifiedBy>User</cp:lastModifiedBy>
  <cp:revision>52</cp:revision>
  <dcterms:created xsi:type="dcterms:W3CDTF">2018-11-22T04:48:24Z</dcterms:created>
  <dcterms:modified xsi:type="dcterms:W3CDTF">2025-03-24T13:37:01Z</dcterms:modified>
  <cp:category/>
  <dc:identifier/>
  <cp:contentStatus/>
  <dc:language/>
  <cp:version/>
</cp:coreProperties>
</file>